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sldIdLst>
    <p:sldId id="256" r:id="rId2"/>
    <p:sldId id="274" r:id="rId3"/>
    <p:sldId id="266" r:id="rId4"/>
    <p:sldId id="258" r:id="rId5"/>
    <p:sldId id="277" r:id="rId6"/>
    <p:sldId id="262" r:id="rId7"/>
    <p:sldId id="269" r:id="rId8"/>
    <p:sldId id="263" r:id="rId9"/>
    <p:sldId id="270" r:id="rId10"/>
    <p:sldId id="265" r:id="rId11"/>
    <p:sldId id="276" r:id="rId12"/>
    <p:sldId id="272" r:id="rId13"/>
    <p:sldId id="271" r:id="rId14"/>
    <p:sldId id="273" r:id="rId15"/>
    <p:sldId id="257" r:id="rId16"/>
    <p:sldId id="275" r:id="rId17"/>
    <p:sldId id="268" r:id="rId18"/>
  </p:sldIdLst>
  <p:sldSz cx="12192000" cy="6858000"/>
  <p:notesSz cx="6858000" cy="9144000"/>
  <p:embeddedFontLst>
    <p:embeddedFont>
      <p:font typeface="Arial Black" panose="020B0A04020102020204" pitchFamily="34" charset="0"/>
      <p:bold r:id="rId19"/>
    </p:embeddedFon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mama" panose="02000500000000000000" charset="0"/>
      <p:regular r:id="rId26"/>
    </p:embeddedFont>
    <p:embeddedFont>
      <p:font typeface="Subway" panose="020B0604020202020204" charset="0"/>
      <p:bold r:id="rId2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CA7"/>
    <a:srgbClr val="E89D6D"/>
    <a:srgbClr val="91AF8D"/>
    <a:srgbClr val="AEC6CA"/>
    <a:srgbClr val="FBD7C9"/>
    <a:srgbClr val="48524B"/>
    <a:srgbClr val="D7E3E5"/>
    <a:srgbClr val="B9A2B6"/>
    <a:srgbClr val="99B698"/>
    <a:srgbClr val="FFFC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54"/>
      </p:cViewPr>
      <p:guideLst/>
    </p:cSldViewPr>
  </p:slideViewPr>
  <p:notesTextViewPr>
    <p:cViewPr>
      <p:scale>
        <a:sx n="1" d="1"/>
        <a:sy n="1" d="1"/>
      </p:scale>
      <p:origin x="0" y="0"/>
    </p:cViewPr>
  </p:notesTextViewPr>
  <p:gridSpacing cx="180000" cy="180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4FE5CE7-C7C2-4056-85BB-F1D534C43B0F}" type="datetimeFigureOut">
              <a:rPr lang="en-PH" smtClean="0"/>
              <a:t>12/05/2023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7867F305-4FED-474D-8617-AADA593A0E98}" type="slidenum">
              <a:rPr lang="en-PH" smtClean="0"/>
              <a:t>‹#›</a:t>
            </a:fld>
            <a:endParaRPr lang="en-PH"/>
          </a:p>
        </p:txBody>
      </p:sp>
    </p:spTree>
    <p:extLst>
      <p:ext uri="{BB962C8B-B14F-4D97-AF65-F5344CB8AC3E}">
        <p14:creationId xmlns:p14="http://schemas.microsoft.com/office/powerpoint/2010/main" val="2936388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FE5CE7-C7C2-4056-85BB-F1D534C43B0F}" type="datetimeFigureOut">
              <a:rPr lang="en-PH" smtClean="0"/>
              <a:t>12/05/2023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7867F305-4FED-474D-8617-AADA593A0E98}" type="slidenum">
              <a:rPr lang="en-PH" smtClean="0"/>
              <a:t>‹#›</a:t>
            </a:fld>
            <a:endParaRPr lang="en-PH"/>
          </a:p>
        </p:txBody>
      </p:sp>
    </p:spTree>
    <p:extLst>
      <p:ext uri="{BB962C8B-B14F-4D97-AF65-F5344CB8AC3E}">
        <p14:creationId xmlns:p14="http://schemas.microsoft.com/office/powerpoint/2010/main" val="36155126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FE5CE7-C7C2-4056-85BB-F1D534C43B0F}" type="datetimeFigureOut">
              <a:rPr lang="en-PH" smtClean="0"/>
              <a:t>12/05/2023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7867F305-4FED-474D-8617-AADA593A0E98}" type="slidenum">
              <a:rPr lang="en-PH" smtClean="0"/>
              <a:t>‹#›</a:t>
            </a:fld>
            <a:endParaRPr lang="en-PH"/>
          </a:p>
        </p:txBody>
      </p:sp>
    </p:spTree>
    <p:extLst>
      <p:ext uri="{BB962C8B-B14F-4D97-AF65-F5344CB8AC3E}">
        <p14:creationId xmlns:p14="http://schemas.microsoft.com/office/powerpoint/2010/main" val="2249949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FE5CE7-C7C2-4056-85BB-F1D534C43B0F}" type="datetimeFigureOut">
              <a:rPr lang="en-PH" smtClean="0"/>
              <a:t>12/05/2023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7867F305-4FED-474D-8617-AADA593A0E98}" type="slidenum">
              <a:rPr lang="en-PH" smtClean="0"/>
              <a:t>‹#›</a:t>
            </a:fld>
            <a:endParaRPr lang="en-PH"/>
          </a:p>
        </p:txBody>
      </p:sp>
    </p:spTree>
    <p:extLst>
      <p:ext uri="{BB962C8B-B14F-4D97-AF65-F5344CB8AC3E}">
        <p14:creationId xmlns:p14="http://schemas.microsoft.com/office/powerpoint/2010/main" val="710051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FE5CE7-C7C2-4056-85BB-F1D534C43B0F}" type="datetimeFigureOut">
              <a:rPr lang="en-PH" smtClean="0"/>
              <a:t>12/05/2023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7867F305-4FED-474D-8617-AADA593A0E98}" type="slidenum">
              <a:rPr lang="en-PH" smtClean="0"/>
              <a:t>‹#›</a:t>
            </a:fld>
            <a:endParaRPr lang="en-PH"/>
          </a:p>
        </p:txBody>
      </p:sp>
    </p:spTree>
    <p:extLst>
      <p:ext uri="{BB962C8B-B14F-4D97-AF65-F5344CB8AC3E}">
        <p14:creationId xmlns:p14="http://schemas.microsoft.com/office/powerpoint/2010/main" val="3418415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FE5CE7-C7C2-4056-85BB-F1D534C43B0F}" type="datetimeFigureOut">
              <a:rPr lang="en-PH" smtClean="0"/>
              <a:t>12/05/2023</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7867F305-4FED-474D-8617-AADA593A0E98}" type="slidenum">
              <a:rPr lang="en-PH" smtClean="0"/>
              <a:t>‹#›</a:t>
            </a:fld>
            <a:endParaRPr lang="en-PH"/>
          </a:p>
        </p:txBody>
      </p:sp>
    </p:spTree>
    <p:extLst>
      <p:ext uri="{BB962C8B-B14F-4D97-AF65-F5344CB8AC3E}">
        <p14:creationId xmlns:p14="http://schemas.microsoft.com/office/powerpoint/2010/main" val="3527622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FE5CE7-C7C2-4056-85BB-F1D534C43B0F}" type="datetimeFigureOut">
              <a:rPr lang="en-PH" smtClean="0"/>
              <a:t>12/05/2023</a:t>
            </a:fld>
            <a:endParaRPr lang="en-PH"/>
          </a:p>
        </p:txBody>
      </p:sp>
      <p:sp>
        <p:nvSpPr>
          <p:cNvPr id="8" name="Footer Placeholder 7"/>
          <p:cNvSpPr>
            <a:spLocks noGrp="1"/>
          </p:cNvSpPr>
          <p:nvPr>
            <p:ph type="ftr" sz="quarter" idx="11"/>
          </p:nvPr>
        </p:nvSpPr>
        <p:spPr/>
        <p:txBody>
          <a:bodyPr/>
          <a:lstStyle/>
          <a:p>
            <a:endParaRPr lang="en-PH"/>
          </a:p>
        </p:txBody>
      </p:sp>
      <p:sp>
        <p:nvSpPr>
          <p:cNvPr id="9" name="Slide Number Placeholder 8"/>
          <p:cNvSpPr>
            <a:spLocks noGrp="1"/>
          </p:cNvSpPr>
          <p:nvPr>
            <p:ph type="sldNum" sz="quarter" idx="12"/>
          </p:nvPr>
        </p:nvSpPr>
        <p:spPr/>
        <p:txBody>
          <a:bodyPr/>
          <a:lstStyle/>
          <a:p>
            <a:fld id="{7867F305-4FED-474D-8617-AADA593A0E98}" type="slidenum">
              <a:rPr lang="en-PH" smtClean="0"/>
              <a:t>‹#›</a:t>
            </a:fld>
            <a:endParaRPr lang="en-PH"/>
          </a:p>
        </p:txBody>
      </p:sp>
    </p:spTree>
    <p:extLst>
      <p:ext uri="{BB962C8B-B14F-4D97-AF65-F5344CB8AC3E}">
        <p14:creationId xmlns:p14="http://schemas.microsoft.com/office/powerpoint/2010/main" val="2914277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FE5CE7-C7C2-4056-85BB-F1D534C43B0F}" type="datetimeFigureOut">
              <a:rPr lang="en-PH" smtClean="0"/>
              <a:t>12/05/2023</a:t>
            </a:fld>
            <a:endParaRPr lang="en-PH"/>
          </a:p>
        </p:txBody>
      </p:sp>
      <p:sp>
        <p:nvSpPr>
          <p:cNvPr id="4" name="Footer Placeholder 3"/>
          <p:cNvSpPr>
            <a:spLocks noGrp="1"/>
          </p:cNvSpPr>
          <p:nvPr>
            <p:ph type="ftr" sz="quarter" idx="11"/>
          </p:nvPr>
        </p:nvSpPr>
        <p:spPr/>
        <p:txBody>
          <a:bodyPr/>
          <a:lstStyle/>
          <a:p>
            <a:endParaRPr lang="en-PH"/>
          </a:p>
        </p:txBody>
      </p:sp>
      <p:sp>
        <p:nvSpPr>
          <p:cNvPr id="5" name="Slide Number Placeholder 4"/>
          <p:cNvSpPr>
            <a:spLocks noGrp="1"/>
          </p:cNvSpPr>
          <p:nvPr>
            <p:ph type="sldNum" sz="quarter" idx="12"/>
          </p:nvPr>
        </p:nvSpPr>
        <p:spPr/>
        <p:txBody>
          <a:bodyPr/>
          <a:lstStyle/>
          <a:p>
            <a:fld id="{7867F305-4FED-474D-8617-AADA593A0E98}" type="slidenum">
              <a:rPr lang="en-PH" smtClean="0"/>
              <a:t>‹#›</a:t>
            </a:fld>
            <a:endParaRPr lang="en-PH"/>
          </a:p>
        </p:txBody>
      </p:sp>
    </p:spTree>
    <p:extLst>
      <p:ext uri="{BB962C8B-B14F-4D97-AF65-F5344CB8AC3E}">
        <p14:creationId xmlns:p14="http://schemas.microsoft.com/office/powerpoint/2010/main" val="2510740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FE5CE7-C7C2-4056-85BB-F1D534C43B0F}" type="datetimeFigureOut">
              <a:rPr lang="en-PH" smtClean="0"/>
              <a:t>12/05/2023</a:t>
            </a:fld>
            <a:endParaRPr lang="en-PH"/>
          </a:p>
        </p:txBody>
      </p:sp>
      <p:sp>
        <p:nvSpPr>
          <p:cNvPr id="3" name="Footer Placeholder 2"/>
          <p:cNvSpPr>
            <a:spLocks noGrp="1"/>
          </p:cNvSpPr>
          <p:nvPr>
            <p:ph type="ftr" sz="quarter" idx="11"/>
          </p:nvPr>
        </p:nvSpPr>
        <p:spPr/>
        <p:txBody>
          <a:bodyPr/>
          <a:lstStyle/>
          <a:p>
            <a:endParaRPr lang="en-PH"/>
          </a:p>
        </p:txBody>
      </p:sp>
      <p:sp>
        <p:nvSpPr>
          <p:cNvPr id="4" name="Slide Number Placeholder 3"/>
          <p:cNvSpPr>
            <a:spLocks noGrp="1"/>
          </p:cNvSpPr>
          <p:nvPr>
            <p:ph type="sldNum" sz="quarter" idx="12"/>
          </p:nvPr>
        </p:nvSpPr>
        <p:spPr/>
        <p:txBody>
          <a:bodyPr/>
          <a:lstStyle/>
          <a:p>
            <a:fld id="{7867F305-4FED-474D-8617-AADA593A0E98}" type="slidenum">
              <a:rPr lang="en-PH" smtClean="0"/>
              <a:t>‹#›</a:t>
            </a:fld>
            <a:endParaRPr lang="en-PH"/>
          </a:p>
        </p:txBody>
      </p:sp>
    </p:spTree>
    <p:extLst>
      <p:ext uri="{BB962C8B-B14F-4D97-AF65-F5344CB8AC3E}">
        <p14:creationId xmlns:p14="http://schemas.microsoft.com/office/powerpoint/2010/main" val="321202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FE5CE7-C7C2-4056-85BB-F1D534C43B0F}" type="datetimeFigureOut">
              <a:rPr lang="en-PH" smtClean="0"/>
              <a:t>12/05/2023</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7867F305-4FED-474D-8617-AADA593A0E98}" type="slidenum">
              <a:rPr lang="en-PH" smtClean="0"/>
              <a:t>‹#›</a:t>
            </a:fld>
            <a:endParaRPr lang="en-PH"/>
          </a:p>
        </p:txBody>
      </p:sp>
    </p:spTree>
    <p:extLst>
      <p:ext uri="{BB962C8B-B14F-4D97-AF65-F5344CB8AC3E}">
        <p14:creationId xmlns:p14="http://schemas.microsoft.com/office/powerpoint/2010/main" val="1791603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FE5CE7-C7C2-4056-85BB-F1D534C43B0F}" type="datetimeFigureOut">
              <a:rPr lang="en-PH" smtClean="0"/>
              <a:t>12/05/2023</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7867F305-4FED-474D-8617-AADA593A0E98}" type="slidenum">
              <a:rPr lang="en-PH" smtClean="0"/>
              <a:t>‹#›</a:t>
            </a:fld>
            <a:endParaRPr lang="en-PH"/>
          </a:p>
        </p:txBody>
      </p:sp>
    </p:spTree>
    <p:extLst>
      <p:ext uri="{BB962C8B-B14F-4D97-AF65-F5344CB8AC3E}">
        <p14:creationId xmlns:p14="http://schemas.microsoft.com/office/powerpoint/2010/main" val="4007802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FE5CE7-C7C2-4056-85BB-F1D534C43B0F}" type="datetimeFigureOut">
              <a:rPr lang="en-PH" smtClean="0"/>
              <a:t>12/05/2023</a:t>
            </a:fld>
            <a:endParaRPr lang="en-PH"/>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67F305-4FED-474D-8617-AADA593A0E98}" type="slidenum">
              <a:rPr lang="en-PH" smtClean="0"/>
              <a:t>‹#›</a:t>
            </a:fld>
            <a:endParaRPr lang="en-PH"/>
          </a:p>
        </p:txBody>
      </p:sp>
    </p:spTree>
    <p:extLst>
      <p:ext uri="{BB962C8B-B14F-4D97-AF65-F5344CB8AC3E}">
        <p14:creationId xmlns:p14="http://schemas.microsoft.com/office/powerpoint/2010/main" val="108370277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hyperlink" Target="https://www.mathworks.com/matlabcentral/answers/477280-different-colormaps-for-subplots" TargetMode="External"/><Relationship Id="rId3" Type="http://schemas.openxmlformats.org/officeDocument/2006/relationships/hyperlink" Target="https://www.mathworks.com/help/matlab/ref/fftshift.html" TargetMode="External"/><Relationship Id="rId7" Type="http://schemas.openxmlformats.org/officeDocument/2006/relationships/hyperlink" Target="https://www.cv.nrao.edu/~sransom/web/A1.html" TargetMode="External"/><Relationship Id="rId2" Type="http://schemas.openxmlformats.org/officeDocument/2006/relationships/hyperlink" Target="https://byjus.com/maths/fourier-transform/#:~:text=Fourier%20Transform%20is%20a%20mathematical,%2C%20RADAR%2C%20and%20so%20on" TargetMode="External"/><Relationship Id="rId1" Type="http://schemas.openxmlformats.org/officeDocument/2006/relationships/slideLayout" Target="../slideLayouts/slideLayout1.xml"/><Relationship Id="rId6" Type="http://schemas.openxmlformats.org/officeDocument/2006/relationships/hyperlink" Target="https://dsp.stackexchange.com/questions/29866/fourier-transform-of-a-fourier-transform/29870#29870" TargetMode="External"/><Relationship Id="rId5" Type="http://schemas.openxmlformats.org/officeDocument/2006/relationships/hyperlink" Target="https://dsp.stackexchange.com/questions/54864/performing-dft-twice-on-an-image-why-am-i-getting-an-inverted-image" TargetMode="External"/><Relationship Id="rId4" Type="http://schemas.openxmlformats.org/officeDocument/2006/relationships/hyperlink" Target="https://www.mathworks.com/matlabcentral/answers/128367-show-fourier-transformed-image-in-different-scale"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8081009" y="6455259"/>
            <a:ext cx="3581692" cy="208188"/>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6" name="Rectangle 25"/>
          <p:cNvSpPr/>
          <p:nvPr/>
        </p:nvSpPr>
        <p:spPr>
          <a:xfrm>
            <a:off x="10925510" y="0"/>
            <a:ext cx="268941" cy="2532418"/>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31" name="Rectangle 30"/>
          <p:cNvSpPr/>
          <p:nvPr/>
        </p:nvSpPr>
        <p:spPr>
          <a:xfrm rot="16200000">
            <a:off x="10345838" y="3422668"/>
            <a:ext cx="268941" cy="3423382"/>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2" name="Rectangle 61"/>
          <p:cNvSpPr/>
          <p:nvPr/>
        </p:nvSpPr>
        <p:spPr>
          <a:xfrm rot="16200000">
            <a:off x="-1116127" y="5387320"/>
            <a:ext cx="2707055" cy="250994"/>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3" name="Rectangle 62"/>
          <p:cNvSpPr/>
          <p:nvPr/>
        </p:nvSpPr>
        <p:spPr>
          <a:xfrm>
            <a:off x="-155" y="138591"/>
            <a:ext cx="2707055" cy="207530"/>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8" name="Oval 27"/>
          <p:cNvSpPr/>
          <p:nvPr/>
        </p:nvSpPr>
        <p:spPr>
          <a:xfrm>
            <a:off x="11606873" y="6106759"/>
            <a:ext cx="914400" cy="914400"/>
          </a:xfrm>
          <a:prstGeom prst="ellipse">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Rectangle 1"/>
          <p:cNvSpPr/>
          <p:nvPr/>
        </p:nvSpPr>
        <p:spPr>
          <a:xfrm>
            <a:off x="111903" y="1304676"/>
            <a:ext cx="11633752" cy="42486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9600" dirty="0">
                <a:ln w="38100">
                  <a:noFill/>
                </a:ln>
                <a:solidFill>
                  <a:srgbClr val="E89D6D"/>
                </a:solidFill>
                <a:latin typeface="mama" panose="02000500000000000000" pitchFamily="50" charset="0"/>
              </a:rPr>
              <a:t>Fourier Transform Model of Image Formation</a:t>
            </a:r>
          </a:p>
        </p:txBody>
      </p:sp>
      <p:sp>
        <p:nvSpPr>
          <p:cNvPr id="21" name="Rectangle 20"/>
          <p:cNvSpPr/>
          <p:nvPr/>
        </p:nvSpPr>
        <p:spPr>
          <a:xfrm rot="16200000">
            <a:off x="-745491" y="4963060"/>
            <a:ext cx="3581692" cy="208188"/>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rot="16200000">
            <a:off x="1577066" y="-932440"/>
            <a:ext cx="268941" cy="3423382"/>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TextBox 3">
            <a:extLst>
              <a:ext uri="{FF2B5EF4-FFF2-40B4-BE49-F238E27FC236}">
                <a16:creationId xmlns:a16="http://schemas.microsoft.com/office/drawing/2014/main" id="{654410DF-0280-4BF5-AE00-0E52E03C9C45}"/>
              </a:ext>
            </a:extLst>
          </p:cNvPr>
          <p:cNvSpPr txBox="1"/>
          <p:nvPr/>
        </p:nvSpPr>
        <p:spPr>
          <a:xfrm>
            <a:off x="8656714" y="6374687"/>
            <a:ext cx="3423383" cy="369332"/>
          </a:xfrm>
          <a:prstGeom prst="rect">
            <a:avLst/>
          </a:prstGeom>
          <a:noFill/>
        </p:spPr>
        <p:txBody>
          <a:bodyPr wrap="square" rtlCol="0">
            <a:spAutoFit/>
          </a:bodyPr>
          <a:lstStyle/>
          <a:p>
            <a:r>
              <a:rPr lang="en-PH" dirty="0" err="1">
                <a:solidFill>
                  <a:srgbClr val="FFECA7"/>
                </a:solidFill>
                <a:latin typeface="Arial Black" panose="020B0A04020102020204" pitchFamily="34" charset="0"/>
              </a:rPr>
              <a:t>Tolledo</a:t>
            </a:r>
            <a:r>
              <a:rPr lang="en-PH" dirty="0">
                <a:solidFill>
                  <a:srgbClr val="FFECA7"/>
                </a:solidFill>
                <a:latin typeface="Arial Black" panose="020B0A04020102020204" pitchFamily="34" charset="0"/>
              </a:rPr>
              <a:t>, Charmaine S.</a:t>
            </a:r>
          </a:p>
        </p:txBody>
      </p:sp>
    </p:spTree>
    <p:extLst>
      <p:ext uri="{BB962C8B-B14F-4D97-AF65-F5344CB8AC3E}">
        <p14:creationId xmlns:p14="http://schemas.microsoft.com/office/powerpoint/2010/main" val="23028825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98437"/>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11695" y="6265253"/>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34434" y="270605"/>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40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2.2 SIMULATION OF AN IMAGING SYSTEM</a:t>
            </a:r>
          </a:p>
        </p:txBody>
      </p:sp>
      <p:sp>
        <p:nvSpPr>
          <p:cNvPr id="8" name="Rectangle 7"/>
          <p:cNvSpPr/>
          <p:nvPr/>
        </p:nvSpPr>
        <p:spPr>
          <a:xfrm>
            <a:off x="10577209" y="6362529"/>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3" name="Picture 2">
            <a:extLst>
              <a:ext uri="{FF2B5EF4-FFF2-40B4-BE49-F238E27FC236}">
                <a16:creationId xmlns:a16="http://schemas.microsoft.com/office/drawing/2014/main" id="{D67BE7C7-AFDA-420D-A194-192B8BDAF867}"/>
              </a:ext>
            </a:extLst>
          </p:cNvPr>
          <p:cNvPicPr>
            <a:picLocks noChangeAspect="1"/>
          </p:cNvPicPr>
          <p:nvPr/>
        </p:nvPicPr>
        <p:blipFill rotWithShape="1">
          <a:blip r:embed="rId2">
            <a:extLst>
              <a:ext uri="{28A0092B-C50C-407E-A947-70E740481C1C}">
                <a14:useLocalDpi xmlns:a14="http://schemas.microsoft.com/office/drawing/2010/main" val="0"/>
              </a:ext>
            </a:extLst>
          </a:blip>
          <a:srcRect l="11446" t="26779" r="8307" b="32205"/>
          <a:stretch/>
        </p:blipFill>
        <p:spPr>
          <a:xfrm>
            <a:off x="1116710" y="1050629"/>
            <a:ext cx="9763839" cy="2378371"/>
          </a:xfrm>
          <a:prstGeom prst="rect">
            <a:avLst/>
          </a:prstGeom>
        </p:spPr>
      </p:pic>
      <p:pic>
        <p:nvPicPr>
          <p:cNvPr id="5" name="Picture 4">
            <a:extLst>
              <a:ext uri="{FF2B5EF4-FFF2-40B4-BE49-F238E27FC236}">
                <a16:creationId xmlns:a16="http://schemas.microsoft.com/office/drawing/2014/main" id="{F27AB10E-3826-4B75-8507-3652184405CB}"/>
              </a:ext>
            </a:extLst>
          </p:cNvPr>
          <p:cNvPicPr>
            <a:picLocks noChangeAspect="1"/>
          </p:cNvPicPr>
          <p:nvPr/>
        </p:nvPicPr>
        <p:blipFill rotWithShape="1">
          <a:blip r:embed="rId3">
            <a:extLst>
              <a:ext uri="{28A0092B-C50C-407E-A947-70E740481C1C}">
                <a14:useLocalDpi xmlns:a14="http://schemas.microsoft.com/office/drawing/2010/main" val="0"/>
              </a:ext>
            </a:extLst>
          </a:blip>
          <a:srcRect l="12106" t="52424" r="7986" b="8237"/>
          <a:stretch/>
        </p:blipFill>
        <p:spPr>
          <a:xfrm>
            <a:off x="1251271" y="3710476"/>
            <a:ext cx="9689458" cy="2273300"/>
          </a:xfrm>
          <a:prstGeom prst="rect">
            <a:avLst/>
          </a:prstGeom>
        </p:spPr>
      </p:pic>
      <p:sp>
        <p:nvSpPr>
          <p:cNvPr id="9" name="TextBox 8">
            <a:extLst>
              <a:ext uri="{FF2B5EF4-FFF2-40B4-BE49-F238E27FC236}">
                <a16:creationId xmlns:a16="http://schemas.microsoft.com/office/drawing/2014/main" id="{E4E89A1B-2202-46AF-91B7-29252E8C6720}"/>
              </a:ext>
            </a:extLst>
          </p:cNvPr>
          <p:cNvSpPr txBox="1"/>
          <p:nvPr/>
        </p:nvSpPr>
        <p:spPr>
          <a:xfrm>
            <a:off x="1597068" y="3243370"/>
            <a:ext cx="8803119" cy="523220"/>
          </a:xfrm>
          <a:prstGeom prst="rect">
            <a:avLst/>
          </a:prstGeom>
          <a:noFill/>
        </p:spPr>
        <p:txBody>
          <a:bodyPr wrap="square" rtlCol="0">
            <a:spAutoFit/>
          </a:bodyPr>
          <a:lstStyle/>
          <a:p>
            <a:pPr algn="ctr"/>
            <a:r>
              <a:rPr lang="en-PH" sz="1400" b="1" dirty="0">
                <a:latin typeface="Times New Roman" panose="02020603050405020304" pitchFamily="18" charset="0"/>
                <a:cs typeface="Times New Roman" panose="02020603050405020304" pitchFamily="18" charset="0"/>
              </a:rPr>
              <a:t>Figure 12</a:t>
            </a:r>
          </a:p>
          <a:p>
            <a:r>
              <a:rPr lang="en-PH" sz="1400" b="1" dirty="0">
                <a:latin typeface="Times New Roman" panose="02020603050405020304" pitchFamily="18" charset="0"/>
                <a:cs typeface="Times New Roman" panose="02020603050405020304" pitchFamily="18" charset="0"/>
              </a:rPr>
              <a:t>	(a)					        (b) 					(c) 						(d)</a:t>
            </a:r>
          </a:p>
        </p:txBody>
      </p:sp>
      <p:sp>
        <p:nvSpPr>
          <p:cNvPr id="10" name="TextBox 9">
            <a:extLst>
              <a:ext uri="{FF2B5EF4-FFF2-40B4-BE49-F238E27FC236}">
                <a16:creationId xmlns:a16="http://schemas.microsoft.com/office/drawing/2014/main" id="{2BE68F50-351C-4CA2-A5D5-4EB15302136F}"/>
              </a:ext>
            </a:extLst>
          </p:cNvPr>
          <p:cNvSpPr txBox="1"/>
          <p:nvPr/>
        </p:nvSpPr>
        <p:spPr>
          <a:xfrm>
            <a:off x="1597068" y="5724186"/>
            <a:ext cx="8803119" cy="307777"/>
          </a:xfrm>
          <a:prstGeom prst="rect">
            <a:avLst/>
          </a:prstGeom>
          <a:noFill/>
        </p:spPr>
        <p:txBody>
          <a:bodyPr wrap="square" rtlCol="0">
            <a:spAutoFit/>
          </a:bodyPr>
          <a:lstStyle/>
          <a:p>
            <a:r>
              <a:rPr lang="en-PH" sz="1400" b="1" dirty="0">
                <a:latin typeface="Times New Roman" panose="02020603050405020304" pitchFamily="18" charset="0"/>
                <a:cs typeface="Times New Roman" panose="02020603050405020304" pitchFamily="18" charset="0"/>
              </a:rPr>
              <a:t>	(e)					        (f) 					(g) 						(h)</a:t>
            </a:r>
          </a:p>
        </p:txBody>
      </p:sp>
    </p:spTree>
    <p:extLst>
      <p:ext uri="{BB962C8B-B14F-4D97-AF65-F5344CB8AC3E}">
        <p14:creationId xmlns:p14="http://schemas.microsoft.com/office/powerpoint/2010/main" val="3515588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6AC56C3-702A-48BD-962A-C096FEAB49C4}"/>
              </a:ext>
            </a:extLst>
          </p:cNvPr>
          <p:cNvPicPr>
            <a:picLocks noChangeAspect="1"/>
          </p:cNvPicPr>
          <p:nvPr/>
        </p:nvPicPr>
        <p:blipFill rotWithShape="1">
          <a:blip r:embed="rId2"/>
          <a:srcRect r="7817" b="-1106"/>
          <a:stretch/>
        </p:blipFill>
        <p:spPr>
          <a:xfrm>
            <a:off x="4657096" y="2010236"/>
            <a:ext cx="5130878" cy="471708"/>
          </a:xfrm>
          <a:prstGeom prst="rect">
            <a:avLst/>
          </a:prstGeom>
        </p:spPr>
      </p:pic>
      <p:sp>
        <p:nvSpPr>
          <p:cNvPr id="29" name="Rectangle 28"/>
          <p:cNvSpPr/>
          <p:nvPr/>
        </p:nvSpPr>
        <p:spPr>
          <a:xfrm>
            <a:off x="4486835" y="6386851"/>
            <a:ext cx="7705165" cy="215153"/>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0" name="Rectangle 29"/>
          <p:cNvSpPr/>
          <p:nvPr/>
        </p:nvSpPr>
        <p:spPr>
          <a:xfrm>
            <a:off x="192707" y="-18113"/>
            <a:ext cx="269940" cy="4419632"/>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Rectangle 11"/>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45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ON SIMULATING IMAGING SYSTEM</a:t>
            </a:r>
          </a:p>
        </p:txBody>
      </p:sp>
      <p:sp>
        <p:nvSpPr>
          <p:cNvPr id="13" name="Rectangle 12"/>
          <p:cNvSpPr/>
          <p:nvPr/>
        </p:nvSpPr>
        <p:spPr>
          <a:xfrm>
            <a:off x="655354" y="1334341"/>
            <a:ext cx="11250222" cy="47495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400" dirty="0">
                <a:solidFill>
                  <a:schemeClr val="tx1"/>
                </a:solidFill>
                <a:latin typeface="Times New Roman" panose="02020603050405020304" pitchFamily="18" charset="0"/>
                <a:cs typeface="Times New Roman" panose="02020603050405020304" pitchFamily="18" charset="0"/>
              </a:rPr>
              <a:t>	In the second part of the activity, we simulated an imaging system using Fourier Transform convolution. Integrating between two 2-D functions f and g yields the following convolution formula: 												In lieu of dealing with this integral, we multiplied 2 FTs in that two functions, which in this instance are the aperture and the letters NIP, and inverted FT the resulting image, yielding the same result as convolution. We applied it with diameters of 25%, 50%, 75%, and 100% of the diameter of the array's width. The resulting images were shown on the slide preceding this one. Observing these images, we can infer that </a:t>
            </a:r>
            <a:r>
              <a:rPr lang="en-US" sz="2400" b="1" dirty="0">
                <a:solidFill>
                  <a:schemeClr val="tx1"/>
                </a:solidFill>
                <a:latin typeface="Times New Roman" panose="02020603050405020304" pitchFamily="18" charset="0"/>
                <a:cs typeface="Times New Roman" panose="02020603050405020304" pitchFamily="18" charset="0"/>
              </a:rPr>
              <a:t>a smaller aperture diameter</a:t>
            </a:r>
            <a:r>
              <a:rPr lang="en-US" sz="2400" dirty="0">
                <a:solidFill>
                  <a:schemeClr val="tx1"/>
                </a:solidFill>
                <a:latin typeface="Times New Roman" panose="02020603050405020304" pitchFamily="18" charset="0"/>
                <a:cs typeface="Times New Roman" panose="02020603050405020304" pitchFamily="18" charset="0"/>
              </a:rPr>
              <a:t>, such as 0.25, will result in more aggressive filtering of high spatial frequencies outside the circular aperture, </a:t>
            </a:r>
            <a:r>
              <a:rPr lang="en-US" sz="2400" b="1" dirty="0">
                <a:solidFill>
                  <a:schemeClr val="tx1"/>
                </a:solidFill>
                <a:latin typeface="Times New Roman" panose="02020603050405020304" pitchFamily="18" charset="0"/>
                <a:cs typeface="Times New Roman" panose="02020603050405020304" pitchFamily="18" charset="0"/>
              </a:rPr>
              <a:t>resulting in a blurrier image with a bigger circular zone of increased contrast</a:t>
            </a:r>
            <a:r>
              <a:rPr lang="en-US" sz="2400" dirty="0">
                <a:solidFill>
                  <a:schemeClr val="tx1"/>
                </a:solidFill>
                <a:latin typeface="Times New Roman" panose="02020603050405020304" pitchFamily="18" charset="0"/>
                <a:cs typeface="Times New Roman" panose="02020603050405020304" pitchFamily="18" charset="0"/>
              </a:rPr>
              <a:t>. While a larger aperture diameter, such as 1.0, will result in a less aggressive filtering of high spatial frequencies outside the circular aperture, </a:t>
            </a:r>
            <a:r>
              <a:rPr lang="en-US" sz="2400" b="1" dirty="0">
                <a:solidFill>
                  <a:schemeClr val="tx1"/>
                </a:solidFill>
                <a:latin typeface="Times New Roman" panose="02020603050405020304" pitchFamily="18" charset="0"/>
                <a:cs typeface="Times New Roman" panose="02020603050405020304" pitchFamily="18" charset="0"/>
              </a:rPr>
              <a:t>resulting in a less blurred image with a smaller circular zone of increased contrast.</a:t>
            </a:r>
            <a:endParaRPr lang="en-PH" sz="24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43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11695" y="6438505"/>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79651" y="405581"/>
            <a:ext cx="12192000" cy="10860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SIMULATION OF STAR IMAGE WITH JAMES WEBB SPACE TELESCOPE</a:t>
            </a:r>
            <a:endParaRPr lang="en-PH" sz="3500" dirty="0">
              <a:ln w="38100">
                <a:noFill/>
              </a:ln>
              <a:solidFill>
                <a:srgbClr val="E89D6D"/>
              </a:solidFill>
              <a:effectLst>
                <a:outerShdw dist="76200" dir="7800000" algn="tl" rotWithShape="0">
                  <a:srgbClr val="AEC6CA">
                    <a:alpha val="40000"/>
                  </a:srgbClr>
                </a:outerShdw>
              </a:effectLst>
              <a:latin typeface="Subway" panose="02000A03020000020003" pitchFamily="2" charset="0"/>
            </a:endParaRPr>
          </a:p>
        </p:txBody>
      </p:sp>
      <p:sp>
        <p:nvSpPr>
          <p:cNvPr id="2" name="Rectangle 1"/>
          <p:cNvSpPr/>
          <p:nvPr/>
        </p:nvSpPr>
        <p:spPr>
          <a:xfrm>
            <a:off x="11695" y="87028"/>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10577209" y="6362529"/>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4" name="Picture 3">
            <a:extLst>
              <a:ext uri="{FF2B5EF4-FFF2-40B4-BE49-F238E27FC236}">
                <a16:creationId xmlns:a16="http://schemas.microsoft.com/office/drawing/2014/main" id="{8538067E-59CB-4668-BD3F-40D08983DF41}"/>
              </a:ext>
            </a:extLst>
          </p:cNvPr>
          <p:cNvPicPr>
            <a:picLocks noChangeAspect="1"/>
          </p:cNvPicPr>
          <p:nvPr/>
        </p:nvPicPr>
        <p:blipFill rotWithShape="1">
          <a:blip r:embed="rId2">
            <a:extLst>
              <a:ext uri="{28A0092B-C50C-407E-A947-70E740481C1C}">
                <a14:useLocalDpi xmlns:a14="http://schemas.microsoft.com/office/drawing/2010/main" val="0"/>
              </a:ext>
            </a:extLst>
          </a:blip>
          <a:srcRect l="11770" t="26986" r="7823" b="32549"/>
          <a:stretch/>
        </p:blipFill>
        <p:spPr>
          <a:xfrm>
            <a:off x="329788" y="1406381"/>
            <a:ext cx="11373122" cy="2727701"/>
          </a:xfrm>
          <a:prstGeom prst="rect">
            <a:avLst/>
          </a:prstGeom>
        </p:spPr>
      </p:pic>
      <p:sp>
        <p:nvSpPr>
          <p:cNvPr id="9" name="TextBox 8">
            <a:extLst>
              <a:ext uri="{FF2B5EF4-FFF2-40B4-BE49-F238E27FC236}">
                <a16:creationId xmlns:a16="http://schemas.microsoft.com/office/drawing/2014/main" id="{1C805B4C-7036-4D70-BFD0-3F867CDA7E51}"/>
              </a:ext>
            </a:extLst>
          </p:cNvPr>
          <p:cNvSpPr txBox="1"/>
          <p:nvPr/>
        </p:nvSpPr>
        <p:spPr>
          <a:xfrm>
            <a:off x="645821" y="4000094"/>
            <a:ext cx="10900357" cy="523220"/>
          </a:xfrm>
          <a:prstGeom prst="rect">
            <a:avLst/>
          </a:prstGeom>
          <a:noFill/>
        </p:spPr>
        <p:txBody>
          <a:bodyPr wrap="square" rtlCol="0">
            <a:spAutoFit/>
          </a:bodyPr>
          <a:lstStyle/>
          <a:p>
            <a:pPr algn="ctr"/>
            <a:r>
              <a:rPr lang="en-PH" sz="1400" b="1" dirty="0">
                <a:latin typeface="Times New Roman" panose="02020603050405020304" pitchFamily="18" charset="0"/>
                <a:cs typeface="Times New Roman" panose="02020603050405020304" pitchFamily="18" charset="0"/>
              </a:rPr>
              <a:t>Figure 13</a:t>
            </a:r>
          </a:p>
          <a:p>
            <a:r>
              <a:rPr lang="en-PH" sz="1400" b="1" dirty="0">
                <a:latin typeface="Times New Roman" panose="02020603050405020304" pitchFamily="18" charset="0"/>
                <a:cs typeface="Times New Roman" panose="02020603050405020304" pitchFamily="18" charset="0"/>
              </a:rPr>
              <a:t>	(a)					     	   (b) 							(c) 							(d)</a:t>
            </a:r>
          </a:p>
        </p:txBody>
      </p:sp>
      <p:sp>
        <p:nvSpPr>
          <p:cNvPr id="10" name="Rectangle 9">
            <a:extLst>
              <a:ext uri="{FF2B5EF4-FFF2-40B4-BE49-F238E27FC236}">
                <a16:creationId xmlns:a16="http://schemas.microsoft.com/office/drawing/2014/main" id="{219CF31B-755C-4022-98CD-E7A7E56075C9}"/>
              </a:ext>
            </a:extLst>
          </p:cNvPr>
          <p:cNvSpPr/>
          <p:nvPr/>
        </p:nvSpPr>
        <p:spPr>
          <a:xfrm>
            <a:off x="566170" y="4345940"/>
            <a:ext cx="10900358" cy="21437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	Similar to what we did in the first part of this activity, we converted this JWST image to grayscale, computed the Fourier Transform of it using the built-in fft2 function in MATLAB, shifted the FT using </a:t>
            </a:r>
            <a:r>
              <a:rPr lang="en-US" dirty="0" err="1">
                <a:solidFill>
                  <a:schemeClr val="tx1"/>
                </a:solidFill>
                <a:latin typeface="Times New Roman" panose="02020603050405020304" pitchFamily="18" charset="0"/>
                <a:cs typeface="Times New Roman" panose="02020603050405020304" pitchFamily="18" charset="0"/>
              </a:rPr>
              <a:t>fftshift</a:t>
            </a:r>
            <a:r>
              <a:rPr lang="en-US" dirty="0">
                <a:solidFill>
                  <a:schemeClr val="tx1"/>
                </a:solidFill>
                <a:latin typeface="Times New Roman" panose="02020603050405020304" pitchFamily="18" charset="0"/>
                <a:cs typeface="Times New Roman" panose="02020603050405020304" pitchFamily="18" charset="0"/>
              </a:rPr>
              <a:t> to better visualize the image, as seen in (c), and then enhanced the visibility of the smaller values through rescale and log functions, as shown in (d).  </a:t>
            </a:r>
            <a:r>
              <a:rPr lang="en-US" b="1" dirty="0">
                <a:solidFill>
                  <a:schemeClr val="tx1"/>
                </a:solidFill>
                <a:latin typeface="Times New Roman" panose="02020603050405020304" pitchFamily="18" charset="0"/>
                <a:cs typeface="Times New Roman" panose="02020603050405020304" pitchFamily="18" charset="0"/>
              </a:rPr>
              <a:t>The resulting log scaled shifted FT image shows how a single star would appear in a JWST image.</a:t>
            </a:r>
            <a:r>
              <a:rPr lang="en-US" dirty="0">
                <a:solidFill>
                  <a:schemeClr val="tx1"/>
                </a:solidFill>
                <a:latin typeface="Times New Roman" panose="02020603050405020304" pitchFamily="18" charset="0"/>
                <a:cs typeface="Times New Roman" panose="02020603050405020304" pitchFamily="18" charset="0"/>
              </a:rPr>
              <a:t> However, it is essential to remember that stars are considered point objects, which lack a defined size, therefore the picture of a star in actuality would not be seen in the same manner as a larger object with more structure.</a:t>
            </a:r>
            <a:endParaRPr lang="en-PH"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5212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11865071" y="32346"/>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0" y="6452690"/>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79279" y="172599"/>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5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2.3 TEMPLATE MATCHING USING CORRELATION</a:t>
            </a:r>
          </a:p>
        </p:txBody>
      </p:sp>
      <p:sp>
        <p:nvSpPr>
          <p:cNvPr id="2" name="Rectangle 1"/>
          <p:cNvSpPr/>
          <p:nvPr/>
        </p:nvSpPr>
        <p:spPr>
          <a:xfrm>
            <a:off x="0" y="51229"/>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10577209" y="6362529"/>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4" name="Picture 3">
            <a:extLst>
              <a:ext uri="{FF2B5EF4-FFF2-40B4-BE49-F238E27FC236}">
                <a16:creationId xmlns:a16="http://schemas.microsoft.com/office/drawing/2014/main" id="{2F75D92B-60B5-4493-BA62-EC8BC80FC486}"/>
              </a:ext>
            </a:extLst>
          </p:cNvPr>
          <p:cNvPicPr>
            <a:picLocks noChangeAspect="1"/>
          </p:cNvPicPr>
          <p:nvPr/>
        </p:nvPicPr>
        <p:blipFill rotWithShape="1">
          <a:blip r:embed="rId2">
            <a:extLst>
              <a:ext uri="{28A0092B-C50C-407E-A947-70E740481C1C}">
                <a14:useLocalDpi xmlns:a14="http://schemas.microsoft.com/office/drawing/2010/main" val="0"/>
              </a:ext>
            </a:extLst>
          </a:blip>
          <a:srcRect l="12174" t="21548" r="8152" b="27363"/>
          <a:stretch/>
        </p:blipFill>
        <p:spPr>
          <a:xfrm>
            <a:off x="1953868" y="830200"/>
            <a:ext cx="7557052" cy="2309385"/>
          </a:xfrm>
          <a:prstGeom prst="rect">
            <a:avLst/>
          </a:prstGeom>
        </p:spPr>
      </p:pic>
      <p:sp>
        <p:nvSpPr>
          <p:cNvPr id="10" name="TextBox 9">
            <a:extLst>
              <a:ext uri="{FF2B5EF4-FFF2-40B4-BE49-F238E27FC236}">
                <a16:creationId xmlns:a16="http://schemas.microsoft.com/office/drawing/2014/main" id="{B1344A74-80A9-492C-B088-80AD06F71863}"/>
              </a:ext>
            </a:extLst>
          </p:cNvPr>
          <p:cNvSpPr txBox="1"/>
          <p:nvPr/>
        </p:nvSpPr>
        <p:spPr>
          <a:xfrm>
            <a:off x="1491334" y="3019943"/>
            <a:ext cx="8803119" cy="738664"/>
          </a:xfrm>
          <a:prstGeom prst="rect">
            <a:avLst/>
          </a:prstGeom>
          <a:noFill/>
        </p:spPr>
        <p:txBody>
          <a:bodyPr wrap="square" rtlCol="0">
            <a:spAutoFit/>
          </a:bodyPr>
          <a:lstStyle/>
          <a:p>
            <a:pPr algn="ctr"/>
            <a:r>
              <a:rPr lang="en-PH" sz="1400" b="1" dirty="0">
                <a:latin typeface="Times New Roman" panose="02020603050405020304" pitchFamily="18" charset="0"/>
                <a:cs typeface="Times New Roman" panose="02020603050405020304" pitchFamily="18" charset="0"/>
              </a:rPr>
              <a:t>Figure 14</a:t>
            </a:r>
          </a:p>
          <a:p>
            <a:r>
              <a:rPr lang="en-PH" sz="1400" b="1" dirty="0">
                <a:latin typeface="Times New Roman" panose="02020603050405020304" pitchFamily="18" charset="0"/>
                <a:cs typeface="Times New Roman" panose="02020603050405020304" pitchFamily="18" charset="0"/>
              </a:rPr>
              <a:t>		(a)					            	 (b) 							(c) 				</a:t>
            </a:r>
          </a:p>
        </p:txBody>
      </p:sp>
      <p:sp>
        <p:nvSpPr>
          <p:cNvPr id="11" name="Rectangle 10">
            <a:extLst>
              <a:ext uri="{FF2B5EF4-FFF2-40B4-BE49-F238E27FC236}">
                <a16:creationId xmlns:a16="http://schemas.microsoft.com/office/drawing/2014/main" id="{312E3413-FCEC-41FC-A035-A4409A91EF99}"/>
              </a:ext>
            </a:extLst>
          </p:cNvPr>
          <p:cNvSpPr/>
          <p:nvPr/>
        </p:nvSpPr>
        <p:spPr>
          <a:xfrm>
            <a:off x="413212" y="3438939"/>
            <a:ext cx="11207018" cy="30236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	Here, we searched the letter A, which served as our template, within the bigger image with the sample phase: THE RAIN IN SPAIN STAYS MAINLY IN THE PLAIN. We put two grayscale pictures into MATLAB, then applied FT using the fft2 function to each, resulting in a frequency domain representation of each image. We then obtained the complex conjugate of the FT of the template. And this complex conjugate was then multiplied to the FT of the sample phrase. The inverse FFT is then applied to the resultant product to generate the spatial domain representation of the correlation result; the resulting picture was then shifted to move the zero-frequency component to the image's center for improved visibility. The resulting correlation image is displayed in figure (c) above. It is evident that </a:t>
            </a:r>
            <a:r>
              <a:rPr lang="en-US" b="1" dirty="0">
                <a:solidFill>
                  <a:schemeClr val="tx1"/>
                </a:solidFill>
                <a:latin typeface="Times New Roman" panose="02020603050405020304" pitchFamily="18" charset="0"/>
                <a:cs typeface="Times New Roman" panose="02020603050405020304" pitchFamily="18" charset="0"/>
              </a:rPr>
              <a:t>the correlation highlighted the letter A inside the image's text.</a:t>
            </a:r>
            <a:r>
              <a:rPr lang="en-US" dirty="0">
                <a:solidFill>
                  <a:schemeClr val="tx1"/>
                </a:solidFill>
                <a:latin typeface="Times New Roman" panose="02020603050405020304" pitchFamily="18" charset="0"/>
                <a:cs typeface="Times New Roman" panose="02020603050405020304" pitchFamily="18" charset="0"/>
              </a:rPr>
              <a:t> </a:t>
            </a:r>
            <a:r>
              <a:rPr lang="en-US" b="1" dirty="0">
                <a:solidFill>
                  <a:schemeClr val="tx1"/>
                </a:solidFill>
                <a:latin typeface="Times New Roman" panose="02020603050405020304" pitchFamily="18" charset="0"/>
                <a:cs typeface="Times New Roman" panose="02020603050405020304" pitchFamily="18" charset="0"/>
              </a:rPr>
              <a:t>The placement of the letter A coincides with the red dots or peaks</a:t>
            </a:r>
            <a:r>
              <a:rPr lang="en-US" dirty="0">
                <a:solidFill>
                  <a:schemeClr val="tx1"/>
                </a:solidFill>
                <a:latin typeface="Times New Roman" panose="02020603050405020304" pitchFamily="18" charset="0"/>
                <a:cs typeface="Times New Roman" panose="02020603050405020304" pitchFamily="18" charset="0"/>
              </a:rPr>
              <a:t>. </a:t>
            </a:r>
            <a:r>
              <a:rPr lang="en-US" b="1" dirty="0">
                <a:solidFill>
                  <a:schemeClr val="tx1"/>
                </a:solidFill>
                <a:latin typeface="Times New Roman" panose="02020603050405020304" pitchFamily="18" charset="0"/>
                <a:cs typeface="Times New Roman" panose="02020603050405020304" pitchFamily="18" charset="0"/>
              </a:rPr>
              <a:t>These vibrant red regions suggest a strong connection between the template A and the sample picture. </a:t>
            </a:r>
            <a:endParaRPr lang="en-PH"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5136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486835" y="6386851"/>
            <a:ext cx="7705165" cy="215153"/>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0" name="Rectangle 29"/>
          <p:cNvSpPr/>
          <p:nvPr/>
        </p:nvSpPr>
        <p:spPr>
          <a:xfrm>
            <a:off x="192707" y="-18113"/>
            <a:ext cx="269940" cy="4419632"/>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3" name="Picture 2">
            <a:extLst>
              <a:ext uri="{FF2B5EF4-FFF2-40B4-BE49-F238E27FC236}">
                <a16:creationId xmlns:a16="http://schemas.microsoft.com/office/drawing/2014/main" id="{98EF7C1C-B2AA-4F8B-8503-4BDACA00787E}"/>
              </a:ext>
            </a:extLst>
          </p:cNvPr>
          <p:cNvPicPr>
            <a:picLocks noChangeAspect="1"/>
          </p:cNvPicPr>
          <p:nvPr/>
        </p:nvPicPr>
        <p:blipFill rotWithShape="1">
          <a:blip r:embed="rId2">
            <a:extLst>
              <a:ext uri="{28A0092B-C50C-407E-A947-70E740481C1C}">
                <a14:useLocalDpi xmlns:a14="http://schemas.microsoft.com/office/drawing/2010/main" val="0"/>
              </a:ext>
            </a:extLst>
          </a:blip>
          <a:srcRect l="12391" t="20863" r="8913" b="28047"/>
          <a:stretch/>
        </p:blipFill>
        <p:spPr>
          <a:xfrm>
            <a:off x="1583456" y="646297"/>
            <a:ext cx="9025084" cy="2792292"/>
          </a:xfrm>
          <a:prstGeom prst="rect">
            <a:avLst/>
          </a:prstGeom>
        </p:spPr>
      </p:pic>
      <p:sp>
        <p:nvSpPr>
          <p:cNvPr id="13" name="TextBox 12">
            <a:extLst>
              <a:ext uri="{FF2B5EF4-FFF2-40B4-BE49-F238E27FC236}">
                <a16:creationId xmlns:a16="http://schemas.microsoft.com/office/drawing/2014/main" id="{0A57F26A-7CA6-4B3E-8274-B25245247A32}"/>
              </a:ext>
            </a:extLst>
          </p:cNvPr>
          <p:cNvSpPr txBox="1"/>
          <p:nvPr/>
        </p:nvSpPr>
        <p:spPr>
          <a:xfrm>
            <a:off x="1694439" y="3429000"/>
            <a:ext cx="8803119" cy="738664"/>
          </a:xfrm>
          <a:prstGeom prst="rect">
            <a:avLst/>
          </a:prstGeom>
          <a:noFill/>
        </p:spPr>
        <p:txBody>
          <a:bodyPr wrap="square" rtlCol="0">
            <a:spAutoFit/>
          </a:bodyPr>
          <a:lstStyle/>
          <a:p>
            <a:pPr algn="ctr"/>
            <a:r>
              <a:rPr lang="en-PH" sz="1400" b="1" dirty="0">
                <a:latin typeface="Times New Roman" panose="02020603050405020304" pitchFamily="18" charset="0"/>
                <a:cs typeface="Times New Roman" panose="02020603050405020304" pitchFamily="18" charset="0"/>
              </a:rPr>
              <a:t>Figure 15</a:t>
            </a:r>
          </a:p>
          <a:p>
            <a:r>
              <a:rPr lang="en-PH" sz="1400" b="1" dirty="0">
                <a:latin typeface="Times New Roman" panose="02020603050405020304" pitchFamily="18" charset="0"/>
                <a:cs typeface="Times New Roman" panose="02020603050405020304" pitchFamily="18" charset="0"/>
              </a:rPr>
              <a:t>			(a)					             (b) 						    (c) 				</a:t>
            </a:r>
          </a:p>
        </p:txBody>
      </p:sp>
      <p:sp>
        <p:nvSpPr>
          <p:cNvPr id="7" name="Rectangle 6">
            <a:extLst>
              <a:ext uri="{FF2B5EF4-FFF2-40B4-BE49-F238E27FC236}">
                <a16:creationId xmlns:a16="http://schemas.microsoft.com/office/drawing/2014/main" id="{CB6F54BD-2158-4D3F-8AB6-197481117789}"/>
              </a:ext>
            </a:extLst>
          </p:cNvPr>
          <p:cNvSpPr/>
          <p:nvPr/>
        </p:nvSpPr>
        <p:spPr>
          <a:xfrm>
            <a:off x="442715" y="3613736"/>
            <a:ext cx="10900358" cy="27922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000" dirty="0">
                <a:solidFill>
                  <a:schemeClr val="tx1"/>
                </a:solidFill>
                <a:latin typeface="Times New Roman" panose="02020603050405020304" pitchFamily="18" charset="0"/>
                <a:cs typeface="Times New Roman" panose="02020603050405020304" pitchFamily="18" charset="0"/>
              </a:rPr>
              <a:t>	This is similar to the preceding slide, with the letter I serving as the template. The resulting image, shown in (c), displays a similar pattern of high values in locations where the template fits the sample phrase's pattern. However, </a:t>
            </a:r>
            <a:r>
              <a:rPr lang="en-US" sz="2000" b="1" dirty="0">
                <a:solidFill>
                  <a:schemeClr val="tx1"/>
                </a:solidFill>
                <a:latin typeface="Times New Roman" panose="02020603050405020304" pitchFamily="18" charset="0"/>
                <a:cs typeface="Times New Roman" panose="02020603050405020304" pitchFamily="18" charset="0"/>
              </a:rPr>
              <a:t>correlation values are lower than in the first case with A as the template</a:t>
            </a:r>
            <a:r>
              <a:rPr lang="en-US" sz="2000" dirty="0">
                <a:solidFill>
                  <a:schemeClr val="tx1"/>
                </a:solidFill>
                <a:latin typeface="Times New Roman" panose="02020603050405020304" pitchFamily="18" charset="0"/>
                <a:cs typeface="Times New Roman" panose="02020603050405020304" pitchFamily="18" charset="0"/>
              </a:rPr>
              <a:t>. This is due to the various vertical lines resembling those on the template. </a:t>
            </a:r>
            <a:r>
              <a:rPr lang="en-US" sz="2000" b="1" dirty="0">
                <a:solidFill>
                  <a:schemeClr val="tx1"/>
                </a:solidFill>
                <a:latin typeface="Times New Roman" panose="02020603050405020304" pitchFamily="18" charset="0"/>
                <a:cs typeface="Times New Roman" panose="02020603050405020304" pitchFamily="18" charset="0"/>
              </a:rPr>
              <a:t>This implies that the letter A is a better match than the letter I for the pattern in the example sentence.</a:t>
            </a:r>
            <a:endParaRPr lang="en-PH" sz="20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51716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715000"/>
            <a:ext cx="7705165" cy="215153"/>
          </a:xfrm>
          <a:prstGeom prst="rect">
            <a:avLst/>
          </a:prstGeom>
          <a:solidFill>
            <a:srgbClr val="B9A2B6"/>
          </a:solidFill>
          <a:ln>
            <a:solidFill>
              <a:srgbClr val="B9A2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4486835" y="6328486"/>
            <a:ext cx="7705165" cy="215153"/>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4-Point Star 8"/>
          <p:cNvSpPr/>
          <p:nvPr/>
        </p:nvSpPr>
        <p:spPr>
          <a:xfrm rot="1471313">
            <a:off x="270600" y="315287"/>
            <a:ext cx="324752" cy="358339"/>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0" name="4-Point Star 9"/>
          <p:cNvSpPr/>
          <p:nvPr/>
        </p:nvSpPr>
        <p:spPr>
          <a:xfrm rot="1861147">
            <a:off x="11428488" y="879026"/>
            <a:ext cx="324752" cy="358339"/>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1" name="Rectangle 10"/>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54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REFLECTION</a:t>
            </a:r>
          </a:p>
        </p:txBody>
      </p:sp>
      <p:sp>
        <p:nvSpPr>
          <p:cNvPr id="5" name="Rectangle 4"/>
          <p:cNvSpPr/>
          <p:nvPr/>
        </p:nvSpPr>
        <p:spPr>
          <a:xfrm>
            <a:off x="454876" y="424071"/>
            <a:ext cx="11148495" cy="53996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4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I found this activity really enjoyable, particularly the coding part. Unlike in the last activity, I believe I had a better grasp of MATLAB in this one, but I still encountered errors at times.  It was also much simpler to code than the first Activity. Seeing the predicted outcomes for each image inspired and motivated me to move on to the next one. I initially doubted some of my results, but was relieved to find out that my classmates had similar results.  Lab hours really helped me finished this.  Also special thanks to Mar </a:t>
            </a:r>
            <a:r>
              <a:rPr lang="en-US" sz="2400" dirty="0" err="1">
                <a:solidFill>
                  <a:schemeClr val="tx1"/>
                </a:solidFill>
                <a:latin typeface="Times New Roman" panose="02020603050405020304" pitchFamily="18" charset="0"/>
                <a:ea typeface="Tahoma" panose="020B0604030504040204" pitchFamily="34" charset="0"/>
                <a:cs typeface="Times New Roman" panose="02020603050405020304" pitchFamily="18" charset="0"/>
              </a:rPr>
              <a:t>Princer</a:t>
            </a:r>
            <a:r>
              <a:rPr lang="en-US" sz="24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who helped me with the other codes and offered me a copy of his Canva-made JWST (credits and a big shout out to you). If trying various binary images except for the required image which is the circular aperture, then I think I deserve a bonus points or at least a perfect score. So, in short, I’ll give myself a solid </a:t>
            </a:r>
            <a:r>
              <a:rPr lang="en-US" sz="3200" b="1"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10/10</a:t>
            </a:r>
            <a:r>
              <a:rPr lang="en-US" sz="24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:P 	 </a:t>
            </a:r>
            <a:endParaRPr lang="en-PH" sz="24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3969195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715000"/>
            <a:ext cx="7705165" cy="215153"/>
          </a:xfrm>
          <a:prstGeom prst="rect">
            <a:avLst/>
          </a:prstGeom>
          <a:solidFill>
            <a:srgbClr val="AEC6CA"/>
          </a:solidFill>
          <a:ln>
            <a:solidFill>
              <a:srgbClr val="AEC6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4486835" y="6328486"/>
            <a:ext cx="7705165" cy="215153"/>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4-Point Star 8"/>
          <p:cNvSpPr/>
          <p:nvPr/>
        </p:nvSpPr>
        <p:spPr>
          <a:xfrm rot="1471313">
            <a:off x="270600" y="315287"/>
            <a:ext cx="324752" cy="358339"/>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0" name="4-Point Star 9"/>
          <p:cNvSpPr/>
          <p:nvPr/>
        </p:nvSpPr>
        <p:spPr>
          <a:xfrm rot="1861147">
            <a:off x="11428488" y="879026"/>
            <a:ext cx="324752" cy="358339"/>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1" name="Rectangle 10"/>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54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REFERENCES</a:t>
            </a:r>
          </a:p>
        </p:txBody>
      </p:sp>
      <p:sp>
        <p:nvSpPr>
          <p:cNvPr id="5" name="Rectangle 4"/>
          <p:cNvSpPr/>
          <p:nvPr/>
        </p:nvSpPr>
        <p:spPr>
          <a:xfrm>
            <a:off x="655069" y="2256377"/>
            <a:ext cx="11167281" cy="40721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PH" sz="2000" dirty="0">
                <a:solidFill>
                  <a:schemeClr val="tx1"/>
                </a:solidFill>
                <a:latin typeface="Times New Roman" panose="02020603050405020304" pitchFamily="18" charset="0"/>
                <a:cs typeface="Times New Roman" panose="02020603050405020304" pitchFamily="18" charset="0"/>
              </a:rPr>
              <a:t>[1]</a:t>
            </a:r>
            <a:r>
              <a:rPr lang="en-PH" sz="2000" dirty="0">
                <a:solidFill>
                  <a:schemeClr val="tx1"/>
                </a:solidFill>
                <a:latin typeface="Times New Roman" panose="02020603050405020304" pitchFamily="18" charset="0"/>
                <a:cs typeface="Times New Roman" panose="02020603050405020304" pitchFamily="18" charset="0"/>
                <a:hlinkClick r:id="rId2"/>
              </a:rPr>
              <a:t>https://byjus.com/maths/fourier-transform/#:~:text=Fourier%20Transform%20is%20a%20mathematical,%2C%20RADAR%2C%20and%20so%20on</a:t>
            </a:r>
            <a:r>
              <a:rPr lang="en-PH" sz="2000" dirty="0">
                <a:solidFill>
                  <a:schemeClr val="tx1"/>
                </a:solidFill>
                <a:latin typeface="Times New Roman" panose="02020603050405020304" pitchFamily="18" charset="0"/>
                <a:cs typeface="Times New Roman" panose="02020603050405020304" pitchFamily="18" charset="0"/>
              </a:rPr>
              <a:t>.</a:t>
            </a:r>
          </a:p>
          <a:p>
            <a:pPr algn="just"/>
            <a:r>
              <a:rPr lang="en-PH" sz="2000" dirty="0">
                <a:solidFill>
                  <a:schemeClr val="tx1"/>
                </a:solidFill>
                <a:latin typeface="Times New Roman" panose="02020603050405020304" pitchFamily="18" charset="0"/>
                <a:cs typeface="Times New Roman" panose="02020603050405020304" pitchFamily="18" charset="0"/>
              </a:rPr>
              <a:t>[2] Lab manual</a:t>
            </a:r>
          </a:p>
          <a:p>
            <a:pPr algn="just"/>
            <a:r>
              <a:rPr lang="en-PH" sz="2000" dirty="0">
                <a:solidFill>
                  <a:schemeClr val="tx1"/>
                </a:solidFill>
                <a:latin typeface="Times New Roman" panose="02020603050405020304" pitchFamily="18" charset="0"/>
                <a:cs typeface="Times New Roman" panose="02020603050405020304" pitchFamily="18" charset="0"/>
              </a:rPr>
              <a:t>[3] </a:t>
            </a:r>
            <a:r>
              <a:rPr lang="en-PH" sz="2000" dirty="0">
                <a:solidFill>
                  <a:schemeClr val="tx1"/>
                </a:solidFill>
                <a:latin typeface="Times New Roman" panose="02020603050405020304" pitchFamily="18" charset="0"/>
                <a:cs typeface="Times New Roman" panose="02020603050405020304" pitchFamily="18" charset="0"/>
                <a:hlinkClick r:id="rId3"/>
              </a:rPr>
              <a:t>https://www.mathworks.com/help/matlab/ref/fftshift.html</a:t>
            </a:r>
            <a:endParaRPr lang="en-PH" sz="2000" dirty="0">
              <a:solidFill>
                <a:schemeClr val="tx1"/>
              </a:solidFill>
              <a:latin typeface="Times New Roman" panose="02020603050405020304" pitchFamily="18" charset="0"/>
              <a:cs typeface="Times New Roman" panose="02020603050405020304" pitchFamily="18" charset="0"/>
            </a:endParaRPr>
          </a:p>
          <a:p>
            <a:pPr algn="just"/>
            <a:r>
              <a:rPr lang="en-PH" sz="2000" dirty="0">
                <a:solidFill>
                  <a:schemeClr val="tx1"/>
                </a:solidFill>
                <a:latin typeface="Times New Roman" panose="02020603050405020304" pitchFamily="18" charset="0"/>
                <a:cs typeface="Times New Roman" panose="02020603050405020304" pitchFamily="18" charset="0"/>
              </a:rPr>
              <a:t>[4] </a:t>
            </a:r>
            <a:r>
              <a:rPr lang="en-PH" sz="2000" dirty="0">
                <a:solidFill>
                  <a:schemeClr val="tx1"/>
                </a:solidFill>
                <a:latin typeface="Times New Roman" panose="02020603050405020304" pitchFamily="18" charset="0"/>
                <a:cs typeface="Times New Roman" panose="02020603050405020304" pitchFamily="18" charset="0"/>
                <a:hlinkClick r:id="rId4"/>
              </a:rPr>
              <a:t>https://www.mathworks.com/matlabcentral/answers/128367-show-fourier-transformed-image-in-different-scale</a:t>
            </a:r>
            <a:endParaRPr lang="en-PH" sz="2000" dirty="0">
              <a:solidFill>
                <a:schemeClr val="tx1"/>
              </a:solidFill>
              <a:latin typeface="Times New Roman" panose="02020603050405020304" pitchFamily="18" charset="0"/>
              <a:cs typeface="Times New Roman" panose="02020603050405020304" pitchFamily="18" charset="0"/>
            </a:endParaRPr>
          </a:p>
          <a:p>
            <a:pPr algn="just"/>
            <a:r>
              <a:rPr lang="en-PH" sz="2000" dirty="0">
                <a:solidFill>
                  <a:schemeClr val="tx1"/>
                </a:solidFill>
                <a:latin typeface="Times New Roman" panose="02020603050405020304" pitchFamily="18" charset="0"/>
                <a:cs typeface="Times New Roman" panose="02020603050405020304" pitchFamily="18" charset="0"/>
              </a:rPr>
              <a:t>[5] </a:t>
            </a:r>
            <a:r>
              <a:rPr lang="en-PH" sz="2000" dirty="0">
                <a:solidFill>
                  <a:schemeClr val="tx1"/>
                </a:solidFill>
                <a:latin typeface="Times New Roman" panose="02020603050405020304" pitchFamily="18" charset="0"/>
                <a:cs typeface="Times New Roman" panose="02020603050405020304" pitchFamily="18" charset="0"/>
                <a:hlinkClick r:id="rId5"/>
              </a:rPr>
              <a:t>https://dsp.stackexchange.com/questions/54864/performing-dft-twice-on-an-image-why-am-i-getting-an-inverted-image</a:t>
            </a:r>
            <a:endParaRPr lang="en-PH" sz="2000" dirty="0">
              <a:solidFill>
                <a:schemeClr val="tx1"/>
              </a:solidFill>
              <a:latin typeface="Times New Roman" panose="02020603050405020304" pitchFamily="18" charset="0"/>
              <a:cs typeface="Times New Roman" panose="02020603050405020304" pitchFamily="18" charset="0"/>
            </a:endParaRPr>
          </a:p>
          <a:p>
            <a:pPr algn="just"/>
            <a:r>
              <a:rPr lang="en-PH" sz="2000" dirty="0">
                <a:solidFill>
                  <a:schemeClr val="tx1"/>
                </a:solidFill>
                <a:latin typeface="Times New Roman" panose="02020603050405020304" pitchFamily="18" charset="0"/>
                <a:cs typeface="Times New Roman" panose="02020603050405020304" pitchFamily="18" charset="0"/>
              </a:rPr>
              <a:t>[6] </a:t>
            </a:r>
            <a:r>
              <a:rPr lang="en-PH" sz="2000" dirty="0">
                <a:solidFill>
                  <a:schemeClr val="tx1"/>
                </a:solidFill>
                <a:latin typeface="Times New Roman" panose="02020603050405020304" pitchFamily="18" charset="0"/>
                <a:cs typeface="Times New Roman" panose="02020603050405020304" pitchFamily="18" charset="0"/>
                <a:hlinkClick r:id="rId6"/>
              </a:rPr>
              <a:t>https://dsp.stackexchange.com/questions/29866/fourier-transform-of-a-fourier-transform/29870#29870</a:t>
            </a:r>
            <a:endParaRPr lang="en-PH" sz="2000" dirty="0">
              <a:solidFill>
                <a:schemeClr val="tx1"/>
              </a:solidFill>
              <a:latin typeface="Times New Roman" panose="02020603050405020304" pitchFamily="18" charset="0"/>
              <a:cs typeface="Times New Roman" panose="02020603050405020304" pitchFamily="18" charset="0"/>
            </a:endParaRPr>
          </a:p>
          <a:p>
            <a:pPr algn="just"/>
            <a:r>
              <a:rPr lang="en-PH" sz="2000" dirty="0">
                <a:solidFill>
                  <a:schemeClr val="tx1"/>
                </a:solidFill>
                <a:latin typeface="Times New Roman" panose="02020603050405020304" pitchFamily="18" charset="0"/>
                <a:cs typeface="Times New Roman" panose="02020603050405020304" pitchFamily="18" charset="0"/>
              </a:rPr>
              <a:t>[7] </a:t>
            </a:r>
            <a:r>
              <a:rPr lang="en-PH" sz="2000" dirty="0">
                <a:solidFill>
                  <a:schemeClr val="tx1"/>
                </a:solidFill>
                <a:latin typeface="Times New Roman" panose="02020603050405020304" pitchFamily="18" charset="0"/>
                <a:cs typeface="Times New Roman" panose="02020603050405020304" pitchFamily="18" charset="0"/>
                <a:hlinkClick r:id="rId7"/>
              </a:rPr>
              <a:t>https://www.cv.nrao.edu/~sransom/web/A1.html</a:t>
            </a:r>
            <a:endParaRPr lang="en-PH" sz="2000" dirty="0">
              <a:solidFill>
                <a:schemeClr val="tx1"/>
              </a:solidFill>
              <a:latin typeface="Times New Roman" panose="02020603050405020304" pitchFamily="18" charset="0"/>
              <a:cs typeface="Times New Roman" panose="02020603050405020304" pitchFamily="18" charset="0"/>
            </a:endParaRPr>
          </a:p>
          <a:p>
            <a:pPr algn="just"/>
            <a:r>
              <a:rPr lang="en-PH" sz="2000" dirty="0">
                <a:solidFill>
                  <a:schemeClr val="tx1"/>
                </a:solidFill>
                <a:latin typeface="Times New Roman" panose="02020603050405020304" pitchFamily="18" charset="0"/>
                <a:cs typeface="Times New Roman" panose="02020603050405020304" pitchFamily="18" charset="0"/>
              </a:rPr>
              <a:t>[8] -	</a:t>
            </a:r>
            <a:r>
              <a:rPr lang="en-PH" sz="2000" dirty="0">
                <a:solidFill>
                  <a:schemeClr val="tx1"/>
                </a:solidFill>
                <a:latin typeface="Times New Roman" panose="02020603050405020304" pitchFamily="18" charset="0"/>
                <a:cs typeface="Times New Roman" panose="02020603050405020304" pitchFamily="18" charset="0"/>
                <a:hlinkClick r:id="rId8"/>
              </a:rPr>
              <a:t>https://www.mathworks.com/matlabcentral/answers/477280-different-colormaps-for-subplots</a:t>
            </a:r>
            <a:endParaRPr lang="en-PH" sz="2000" dirty="0">
              <a:solidFill>
                <a:schemeClr val="tx1"/>
              </a:solidFill>
              <a:latin typeface="Times New Roman" panose="02020603050405020304" pitchFamily="18" charset="0"/>
              <a:cs typeface="Times New Roman" panose="02020603050405020304" pitchFamily="18" charset="0"/>
            </a:endParaRPr>
          </a:p>
          <a:p>
            <a:pPr algn="just"/>
            <a:endParaRPr lang="en-PH" dirty="0">
              <a:solidFill>
                <a:schemeClr val="tx1"/>
              </a:solidFill>
              <a:latin typeface="Times New Roman" panose="02020603050405020304" pitchFamily="18" charset="0"/>
              <a:cs typeface="Times New Roman" panose="02020603050405020304" pitchFamily="18" charset="0"/>
            </a:endParaRPr>
          </a:p>
          <a:p>
            <a:pPr algn="just"/>
            <a:endParaRPr lang="en-PH" dirty="0">
              <a:solidFill>
                <a:schemeClr val="tx1"/>
              </a:solidFill>
              <a:latin typeface="Times New Roman" panose="02020603050405020304" pitchFamily="18" charset="0"/>
              <a:cs typeface="Times New Roman" panose="02020603050405020304" pitchFamily="18" charset="0"/>
            </a:endParaRPr>
          </a:p>
          <a:p>
            <a:pPr algn="just"/>
            <a:endParaRPr lang="en-PH" dirty="0">
              <a:solidFill>
                <a:schemeClr val="tx1"/>
              </a:solidFill>
              <a:latin typeface="Times New Roman" panose="02020603050405020304" pitchFamily="18" charset="0"/>
              <a:cs typeface="Times New Roman" panose="02020603050405020304" pitchFamily="18" charset="0"/>
            </a:endParaRPr>
          </a:p>
          <a:p>
            <a:pPr algn="just"/>
            <a:endParaRPr lang="en-PH" dirty="0">
              <a:solidFill>
                <a:schemeClr val="tx1"/>
              </a:solidFill>
              <a:latin typeface="Times New Roman" panose="02020603050405020304" pitchFamily="18" charset="0"/>
              <a:cs typeface="Times New Roman" panose="02020603050405020304" pitchFamily="18" charset="0"/>
            </a:endParaRPr>
          </a:p>
          <a:p>
            <a:pPr algn="just"/>
            <a:endParaRPr lang="en-PH" dirty="0">
              <a:solidFill>
                <a:schemeClr val="tx1"/>
              </a:solidFill>
              <a:latin typeface="Times New Roman" panose="02020603050405020304" pitchFamily="18" charset="0"/>
              <a:cs typeface="Times New Roman" panose="02020603050405020304" pitchFamily="18" charset="0"/>
            </a:endParaRPr>
          </a:p>
          <a:p>
            <a:pPr algn="just"/>
            <a:endParaRPr lang="en-PH" dirty="0">
              <a:solidFill>
                <a:schemeClr val="tx1"/>
              </a:solidFill>
              <a:latin typeface="Times New Roman" panose="02020603050405020304" pitchFamily="18" charset="0"/>
              <a:cs typeface="Times New Roman" panose="02020603050405020304" pitchFamily="18" charset="0"/>
            </a:endParaRPr>
          </a:p>
          <a:p>
            <a:pPr algn="just"/>
            <a:endParaRPr lang="en-PH" dirty="0">
              <a:solidFill>
                <a:schemeClr val="tx1"/>
              </a:solidFill>
              <a:latin typeface="Times New Roman" panose="02020603050405020304" pitchFamily="18" charset="0"/>
              <a:cs typeface="Times New Roman" panose="02020603050405020304" pitchFamily="18" charset="0"/>
            </a:endParaRPr>
          </a:p>
          <a:p>
            <a:pPr algn="just"/>
            <a:endParaRPr lang="en-PH"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06285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8081009" y="6455259"/>
            <a:ext cx="3581692" cy="208188"/>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6" name="Rectangle 25"/>
          <p:cNvSpPr/>
          <p:nvPr/>
        </p:nvSpPr>
        <p:spPr>
          <a:xfrm>
            <a:off x="10024362" y="-8345"/>
            <a:ext cx="268941" cy="2532418"/>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1" name="Rectangle 30"/>
          <p:cNvSpPr/>
          <p:nvPr/>
        </p:nvSpPr>
        <p:spPr>
          <a:xfrm rot="16200000">
            <a:off x="10345838" y="3422668"/>
            <a:ext cx="268941" cy="3423382"/>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2" name="Rectangle 61"/>
          <p:cNvSpPr/>
          <p:nvPr/>
        </p:nvSpPr>
        <p:spPr>
          <a:xfrm rot="16200000">
            <a:off x="-1116127" y="5387320"/>
            <a:ext cx="2707055" cy="250994"/>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3" name="Rectangle 62"/>
          <p:cNvSpPr/>
          <p:nvPr/>
        </p:nvSpPr>
        <p:spPr>
          <a:xfrm>
            <a:off x="-155" y="138591"/>
            <a:ext cx="2707055" cy="207530"/>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8" name="Oval 27"/>
          <p:cNvSpPr/>
          <p:nvPr/>
        </p:nvSpPr>
        <p:spPr>
          <a:xfrm>
            <a:off x="11606873" y="6106759"/>
            <a:ext cx="914400" cy="914400"/>
          </a:xfrm>
          <a:prstGeom prst="ellipse">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Rectangle 1"/>
          <p:cNvSpPr/>
          <p:nvPr/>
        </p:nvSpPr>
        <p:spPr>
          <a:xfrm>
            <a:off x="0" y="2120900"/>
            <a:ext cx="12192000" cy="2616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9600" dirty="0">
                <a:ln w="38100">
                  <a:noFill/>
                </a:ln>
                <a:solidFill>
                  <a:srgbClr val="E89D6D"/>
                </a:solidFill>
                <a:latin typeface="mama" panose="02000500000000000000" pitchFamily="50" charset="0"/>
              </a:rPr>
              <a:t>End</a:t>
            </a:r>
          </a:p>
        </p:txBody>
      </p:sp>
      <p:sp>
        <p:nvSpPr>
          <p:cNvPr id="21" name="Rectangle 20"/>
          <p:cNvSpPr/>
          <p:nvPr/>
        </p:nvSpPr>
        <p:spPr>
          <a:xfrm rot="16200000">
            <a:off x="-745491" y="4963060"/>
            <a:ext cx="3581692" cy="208188"/>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rot="16200000">
            <a:off x="1577066" y="-932440"/>
            <a:ext cx="268941" cy="3423382"/>
          </a:xfrm>
          <a:prstGeom prst="rect">
            <a:avLst/>
          </a:prstGeom>
          <a:solidFill>
            <a:srgbClr val="D7E3E5"/>
          </a:solidFill>
          <a:ln>
            <a:solidFill>
              <a:srgbClr val="D7E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1456233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3B81933-90C0-412F-AC98-FC0B8EC641D8}"/>
              </a:ext>
            </a:extLst>
          </p:cNvPr>
          <p:cNvPicPr>
            <a:picLocks noChangeAspect="1"/>
          </p:cNvPicPr>
          <p:nvPr/>
        </p:nvPicPr>
        <p:blipFill rotWithShape="1">
          <a:blip r:embed="rId2"/>
          <a:srcRect t="17840" r="6756"/>
          <a:stretch/>
        </p:blipFill>
        <p:spPr>
          <a:xfrm>
            <a:off x="2553324" y="2796048"/>
            <a:ext cx="5056677" cy="628582"/>
          </a:xfrm>
          <a:prstGeom prst="rect">
            <a:avLst/>
          </a:prstGeom>
        </p:spPr>
      </p:pic>
      <p:sp>
        <p:nvSpPr>
          <p:cNvPr id="4" name="Rectangle 3"/>
          <p:cNvSpPr/>
          <p:nvPr/>
        </p:nvSpPr>
        <p:spPr>
          <a:xfrm>
            <a:off x="0" y="5715000"/>
            <a:ext cx="7705165" cy="215153"/>
          </a:xfrm>
          <a:prstGeom prst="rect">
            <a:avLst/>
          </a:prstGeom>
          <a:solidFill>
            <a:srgbClr val="B9A2B6"/>
          </a:solidFill>
          <a:ln>
            <a:solidFill>
              <a:srgbClr val="B9A2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4486835" y="6328486"/>
            <a:ext cx="7705165" cy="215153"/>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4-Point Star 8"/>
          <p:cNvSpPr/>
          <p:nvPr/>
        </p:nvSpPr>
        <p:spPr>
          <a:xfrm rot="1471313">
            <a:off x="270600" y="315287"/>
            <a:ext cx="324752" cy="358339"/>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0" name="4-Point Star 9"/>
          <p:cNvSpPr/>
          <p:nvPr/>
        </p:nvSpPr>
        <p:spPr>
          <a:xfrm rot="1861147">
            <a:off x="11428488" y="879026"/>
            <a:ext cx="324752" cy="358339"/>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1" name="Rectangle 10"/>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54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OVERVIEW OF THE ACTIVITY</a:t>
            </a:r>
          </a:p>
        </p:txBody>
      </p:sp>
      <p:sp>
        <p:nvSpPr>
          <p:cNvPr id="5" name="Rectangle 4"/>
          <p:cNvSpPr/>
          <p:nvPr/>
        </p:nvSpPr>
        <p:spPr>
          <a:xfrm>
            <a:off x="530088" y="1290306"/>
            <a:ext cx="10829290" cy="42255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The Fourier Transform is a mathematical method that permits the investigation and comprehension of a signal's frequency characteristics. It is often used in image processing to transform images from the spatial domain to the frequency domain. [1] To calculate the Fourier transform (FT) of a two-dimensional signal f(</a:t>
            </a:r>
            <a:r>
              <a:rPr lang="en-US" sz="2500" dirty="0" err="1">
                <a:solidFill>
                  <a:schemeClr val="tx1"/>
                </a:solidFill>
                <a:latin typeface="Times New Roman" panose="02020603050405020304" pitchFamily="18" charset="0"/>
                <a:ea typeface="Tahoma" panose="020B0604030504040204" pitchFamily="34" charset="0"/>
                <a:cs typeface="Times New Roman" panose="02020603050405020304" pitchFamily="18" charset="0"/>
              </a:rPr>
              <a:t>x,y</a:t>
            </a:r>
            <a:r>
              <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we use the formula, 											   where </a:t>
            </a:r>
            <a:r>
              <a:rPr lang="en-US" sz="2500" dirty="0" err="1">
                <a:solidFill>
                  <a:schemeClr val="tx1"/>
                </a:solidFill>
                <a:latin typeface="Times New Roman" panose="02020603050405020304" pitchFamily="18" charset="0"/>
                <a:ea typeface="Tahoma" panose="020B0604030504040204" pitchFamily="34" charset="0"/>
                <a:cs typeface="Times New Roman" panose="02020603050405020304" pitchFamily="18" charset="0"/>
              </a:rPr>
              <a:t>fx</a:t>
            </a:r>
            <a:r>
              <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and </a:t>
            </a:r>
            <a:r>
              <a:rPr lang="en-US" sz="2500" dirty="0" err="1">
                <a:solidFill>
                  <a:schemeClr val="tx1"/>
                </a:solidFill>
                <a:latin typeface="Times New Roman" panose="02020603050405020304" pitchFamily="18" charset="0"/>
                <a:ea typeface="Tahoma" panose="020B0604030504040204" pitchFamily="34" charset="0"/>
                <a:cs typeface="Times New Roman" panose="02020603050405020304" pitchFamily="18" charset="0"/>
              </a:rPr>
              <a:t>fy</a:t>
            </a:r>
            <a:r>
              <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are the spatial frequencies along the x and y axes, respectively. [2] </a:t>
            </a:r>
          </a:p>
          <a:p>
            <a:pPr algn="just"/>
            <a:endPar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a:p>
            <a:pPr algn="just"/>
            <a:r>
              <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In this activity, however, we don't have to limit ourselves to this specific integral or function, and we are free to investigate the simulations themselves. Let's look into the widespread application of the Fourier Transform (FT) in image processing!</a:t>
            </a:r>
            <a:endParaRPr lang="en-PH"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4273122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715000"/>
            <a:ext cx="7705165" cy="215153"/>
          </a:xfrm>
          <a:prstGeom prst="rect">
            <a:avLst/>
          </a:prstGeom>
          <a:solidFill>
            <a:srgbClr val="AEC6CA"/>
          </a:solidFill>
          <a:ln>
            <a:solidFill>
              <a:srgbClr val="AEC6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4486835" y="6328486"/>
            <a:ext cx="7705165" cy="215153"/>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4-Point Star 8"/>
          <p:cNvSpPr/>
          <p:nvPr/>
        </p:nvSpPr>
        <p:spPr>
          <a:xfrm rot="1471313">
            <a:off x="270600" y="315287"/>
            <a:ext cx="324752" cy="358339"/>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0" name="4-Point Star 9"/>
          <p:cNvSpPr/>
          <p:nvPr/>
        </p:nvSpPr>
        <p:spPr>
          <a:xfrm rot="1861147">
            <a:off x="11428488" y="879026"/>
            <a:ext cx="324752" cy="358339"/>
          </a:xfrm>
          <a:prstGeom prst="star4">
            <a:avLst>
              <a:gd name="adj" fmla="val 17536"/>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1" name="Rectangle 10"/>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54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OBJECTIVES</a:t>
            </a:r>
          </a:p>
        </p:txBody>
      </p:sp>
      <p:sp>
        <p:nvSpPr>
          <p:cNvPr id="5" name="Rectangle 4"/>
          <p:cNvSpPr/>
          <p:nvPr/>
        </p:nvSpPr>
        <p:spPr>
          <a:xfrm>
            <a:off x="521752" y="1385556"/>
            <a:ext cx="11148495" cy="42481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buFont typeface="Arial" panose="020B0604020202020204" pitchFamily="34" charset="0"/>
              <a:buChar char="•"/>
            </a:pPr>
            <a:endParaRPr lang="en-PH" sz="2400" dirty="0">
              <a:solidFill>
                <a:schemeClr val="tx1"/>
              </a:solidFill>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293F94C3-A065-45BB-AF85-59D29B228126}"/>
              </a:ext>
            </a:extLst>
          </p:cNvPr>
          <p:cNvSpPr/>
          <p:nvPr/>
        </p:nvSpPr>
        <p:spPr>
          <a:xfrm>
            <a:off x="1815548" y="1304925"/>
            <a:ext cx="8760818" cy="42481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just">
              <a:buFont typeface="Arial" panose="020B0604020202020204" pitchFamily="34" charset="0"/>
              <a:buChar char="•"/>
            </a:pPr>
            <a:r>
              <a:rPr lang="en-PH"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Understanding the Fourier transform and its application in image processing </a:t>
            </a:r>
          </a:p>
          <a:p>
            <a:pPr marL="342900" indent="-342900" algn="just">
              <a:buFont typeface="Arial" panose="020B0604020202020204" pitchFamily="34" charset="0"/>
              <a:buChar char="•"/>
            </a:pPr>
            <a:r>
              <a:rPr lang="en-PH"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Transforming images between the spatial and frequency domains</a:t>
            </a:r>
          </a:p>
          <a:p>
            <a:pPr marL="342900" indent="-342900" algn="just">
              <a:buFont typeface="Arial" panose="020B0604020202020204" pitchFamily="34" charset="0"/>
              <a:buChar char="•"/>
            </a:pPr>
            <a:r>
              <a:rPr lang="en-PH"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Applying FT, FFT shift, and logscale shift to various binary images </a:t>
            </a:r>
          </a:p>
          <a:p>
            <a:pPr marL="342900" indent="-342900" algn="just">
              <a:buFont typeface="Arial" panose="020B0604020202020204" pitchFamily="34" charset="0"/>
              <a:buChar char="•"/>
            </a:pPr>
            <a:r>
              <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Comparing the resulting Fourier Transforms for different apertures and aperture diameters</a:t>
            </a:r>
          </a:p>
          <a:p>
            <a:pPr marL="342900" indent="-342900" algn="just">
              <a:buFont typeface="Arial" panose="020B0604020202020204" pitchFamily="34" charset="0"/>
              <a:buChar char="•"/>
            </a:pPr>
            <a:r>
              <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Applying FT and inverse FT to grayscale square image </a:t>
            </a:r>
          </a:p>
          <a:p>
            <a:pPr marL="342900" indent="-342900" algn="just">
              <a:buFont typeface="Arial" panose="020B0604020202020204" pitchFamily="34" charset="0"/>
              <a:buChar char="•"/>
            </a:pPr>
            <a:r>
              <a:rPr lang="en-US"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Exploring the concepts of Convolution  as a simulation of an imaging system and Correlation in template matching</a:t>
            </a:r>
          </a:p>
          <a:p>
            <a:pPr marL="342900" indent="-342900" algn="just">
              <a:buFont typeface="Arial" panose="020B0604020202020204" pitchFamily="34" charset="0"/>
              <a:buChar char="•"/>
            </a:pPr>
            <a:endParaRPr lang="en-PH" sz="25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724631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9E0DA61-6FA3-4EFC-BD38-1AAB75D849DA}"/>
              </a:ext>
            </a:extLst>
          </p:cNvPr>
          <p:cNvPicPr>
            <a:picLocks noChangeAspect="1"/>
          </p:cNvPicPr>
          <p:nvPr/>
        </p:nvPicPr>
        <p:blipFill rotWithShape="1">
          <a:blip r:embed="rId2">
            <a:extLst>
              <a:ext uri="{28A0092B-C50C-407E-A947-70E740481C1C}">
                <a14:useLocalDpi xmlns:a14="http://schemas.microsoft.com/office/drawing/2010/main" val="0"/>
              </a:ext>
            </a:extLst>
          </a:blip>
          <a:srcRect l="9555" t="31448" r="4720" b="38306"/>
          <a:stretch/>
        </p:blipFill>
        <p:spPr>
          <a:xfrm>
            <a:off x="1755455" y="435698"/>
            <a:ext cx="8917928" cy="2199616"/>
          </a:xfrm>
          <a:prstGeom prst="rect">
            <a:avLst/>
          </a:prstGeom>
        </p:spPr>
      </p:pic>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0" y="6422302"/>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203104" y="-18113"/>
            <a:ext cx="12192000" cy="8817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40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2.1 FAMILIARIZATION WITH DISCRETE FT</a:t>
            </a:r>
          </a:p>
        </p:txBody>
      </p:sp>
      <p:sp>
        <p:nvSpPr>
          <p:cNvPr id="2" name="TextBox 1">
            <a:extLst>
              <a:ext uri="{FF2B5EF4-FFF2-40B4-BE49-F238E27FC236}">
                <a16:creationId xmlns:a16="http://schemas.microsoft.com/office/drawing/2014/main" id="{9510EE4C-9BFA-4097-9EEE-B9A2E45FF264}"/>
              </a:ext>
            </a:extLst>
          </p:cNvPr>
          <p:cNvSpPr txBox="1"/>
          <p:nvPr/>
        </p:nvSpPr>
        <p:spPr>
          <a:xfrm>
            <a:off x="1895060" y="2320002"/>
            <a:ext cx="8401879" cy="523220"/>
          </a:xfrm>
          <a:prstGeom prst="rect">
            <a:avLst/>
          </a:prstGeom>
          <a:noFill/>
        </p:spPr>
        <p:txBody>
          <a:bodyPr wrap="square" rtlCol="0">
            <a:spAutoFit/>
          </a:bodyPr>
          <a:lstStyle/>
          <a:p>
            <a:pPr algn="ctr"/>
            <a:r>
              <a:rPr lang="en-PH" sz="1400" b="1" dirty="0">
                <a:latin typeface="Times New Roman" panose="02020603050405020304" pitchFamily="18" charset="0"/>
                <a:cs typeface="Times New Roman" panose="02020603050405020304" pitchFamily="18" charset="0"/>
              </a:rPr>
              <a:t>Figure 1 </a:t>
            </a:r>
          </a:p>
          <a:p>
            <a:r>
              <a:rPr lang="en-PH" sz="1400" b="1" dirty="0">
                <a:latin typeface="Times New Roman" panose="02020603050405020304" pitchFamily="18" charset="0"/>
                <a:cs typeface="Times New Roman" panose="02020603050405020304" pitchFamily="18" charset="0"/>
              </a:rPr>
              <a:t>	(a)				        (b) 					(c) 					(d)</a:t>
            </a:r>
          </a:p>
        </p:txBody>
      </p:sp>
      <p:sp>
        <p:nvSpPr>
          <p:cNvPr id="11" name="Rectangle 10">
            <a:extLst>
              <a:ext uri="{FF2B5EF4-FFF2-40B4-BE49-F238E27FC236}">
                <a16:creationId xmlns:a16="http://schemas.microsoft.com/office/drawing/2014/main" id="{96F976D3-D03A-4D59-8AE1-ECFB034A7F21}"/>
              </a:ext>
            </a:extLst>
          </p:cNvPr>
          <p:cNvSpPr/>
          <p:nvPr/>
        </p:nvSpPr>
        <p:spPr>
          <a:xfrm>
            <a:off x="379579" y="2209799"/>
            <a:ext cx="11250222" cy="46937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	The first part of the exercise allowed us to become familiar with the Discrete Fourier Transform (DFT) by applying it to a binary image, which in this case is the circular aperture in Figure (a). </a:t>
            </a:r>
            <a:r>
              <a:rPr lang="en-US" b="1" dirty="0">
                <a:solidFill>
                  <a:schemeClr val="tx1"/>
                </a:solidFill>
                <a:latin typeface="Times New Roman" panose="02020603050405020304" pitchFamily="18" charset="0"/>
                <a:cs typeface="Times New Roman" panose="02020603050405020304" pitchFamily="18" charset="0"/>
              </a:rPr>
              <a:t>After creating this binary picture with MATLAB's built-in functions</a:t>
            </a:r>
            <a:r>
              <a:rPr lang="en-US" dirty="0">
                <a:solidFill>
                  <a:schemeClr val="tx1"/>
                </a:solidFill>
                <a:latin typeface="Times New Roman" panose="02020603050405020304" pitchFamily="18" charset="0"/>
                <a:cs typeface="Times New Roman" panose="02020603050405020304" pitchFamily="18" charset="0"/>
              </a:rPr>
              <a:t>, we </a:t>
            </a:r>
            <a:r>
              <a:rPr lang="en-US" b="1" dirty="0">
                <a:solidFill>
                  <a:schemeClr val="tx1"/>
                </a:solidFill>
                <a:latin typeface="Times New Roman" panose="02020603050405020304" pitchFamily="18" charset="0"/>
                <a:cs typeface="Times New Roman" panose="02020603050405020304" pitchFamily="18" charset="0"/>
              </a:rPr>
              <a:t>Fourier transformed it with the fft2 function to convert its spatial domain representation to its frequency domain representation</a:t>
            </a:r>
            <a:r>
              <a:rPr lang="en-US" dirty="0">
                <a:solidFill>
                  <a:schemeClr val="tx1"/>
                </a:solidFill>
                <a:latin typeface="Times New Roman" panose="02020603050405020304" pitchFamily="18" charset="0"/>
                <a:cs typeface="Times New Roman" panose="02020603050405020304" pitchFamily="18" charset="0"/>
              </a:rPr>
              <a:t>. However, the transformed image is a complex-valued image, which means that, as shown in figures (b), the high frequency components were concentrated at the image's corners rather than in the image's center. This is because, by default, the output of fft2 in MATLAB places the zero frequency component at the top left corner, so for easier visualization,  </a:t>
            </a:r>
            <a:r>
              <a:rPr lang="en-US" b="1" dirty="0">
                <a:solidFill>
                  <a:schemeClr val="tx1"/>
                </a:solidFill>
                <a:latin typeface="Times New Roman" panose="02020603050405020304" pitchFamily="18" charset="0"/>
                <a:cs typeface="Times New Roman" panose="02020603050405020304" pitchFamily="18" charset="0"/>
              </a:rPr>
              <a:t>we shifted the zero-frequency component of the Fourier transform to the center of the matrix using the </a:t>
            </a:r>
            <a:r>
              <a:rPr lang="en-US" b="1" dirty="0" err="1">
                <a:solidFill>
                  <a:schemeClr val="tx1"/>
                </a:solidFill>
                <a:latin typeface="Times New Roman" panose="02020603050405020304" pitchFamily="18" charset="0"/>
                <a:cs typeface="Times New Roman" panose="02020603050405020304" pitchFamily="18" charset="0"/>
              </a:rPr>
              <a:t>fftshift</a:t>
            </a:r>
            <a:r>
              <a:rPr lang="en-US" b="1" dirty="0">
                <a:solidFill>
                  <a:schemeClr val="tx1"/>
                </a:solidFill>
                <a:latin typeface="Times New Roman" panose="02020603050405020304" pitchFamily="18" charset="0"/>
                <a:cs typeface="Times New Roman" panose="02020603050405020304" pitchFamily="18" charset="0"/>
              </a:rPr>
              <a:t> function. </a:t>
            </a:r>
            <a:r>
              <a:rPr lang="en-US" dirty="0">
                <a:solidFill>
                  <a:schemeClr val="tx1"/>
                </a:solidFill>
                <a:latin typeface="Times New Roman" panose="02020603050405020304" pitchFamily="18" charset="0"/>
                <a:cs typeface="Times New Roman" panose="02020603050405020304" pitchFamily="18" charset="0"/>
              </a:rPr>
              <a:t>[3] Lastly, </a:t>
            </a:r>
            <a:r>
              <a:rPr lang="en-US" b="1" dirty="0">
                <a:solidFill>
                  <a:schemeClr val="tx1"/>
                </a:solidFill>
                <a:latin typeface="Times New Roman" panose="02020603050405020304" pitchFamily="18" charset="0"/>
                <a:cs typeface="Times New Roman" panose="02020603050405020304" pitchFamily="18" charset="0"/>
              </a:rPr>
              <a:t>we used the log and rescale functions to improve the visibility of the Fourier spectrum by taking the logarithm of the absolute value of the Fourier transform, and rescaling the values to be on a logarithmic scale. </a:t>
            </a:r>
            <a:r>
              <a:rPr lang="en-US" dirty="0">
                <a:solidFill>
                  <a:schemeClr val="tx1"/>
                </a:solidFill>
                <a:latin typeface="Times New Roman" panose="02020603050405020304" pitchFamily="18" charset="0"/>
                <a:cs typeface="Times New Roman" panose="02020603050405020304" pitchFamily="18" charset="0"/>
              </a:rPr>
              <a:t>[4] Thus, Figure  (d) shows the visual representation of the frequency content of the circular binary image. From here we can see </a:t>
            </a:r>
            <a:r>
              <a:rPr lang="en-US" b="1" dirty="0">
                <a:solidFill>
                  <a:schemeClr val="tx1"/>
                </a:solidFill>
                <a:latin typeface="Times New Roman" panose="02020603050405020304" pitchFamily="18" charset="0"/>
                <a:cs typeface="Times New Roman" panose="02020603050405020304" pitchFamily="18" charset="0"/>
              </a:rPr>
              <a:t>that the matrix's brighter regions represent higher frequency components, whereas the matrix's darker regions represent lower frequency components.</a:t>
            </a:r>
            <a:endParaRPr lang="en-PH"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5339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11695" y="6265253"/>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203104" y="376643"/>
            <a:ext cx="12192000" cy="13341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40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OTHER FT OUTPUTS USING DIFFERENT SHAPES OF APERTURE</a:t>
            </a:r>
          </a:p>
        </p:txBody>
      </p:sp>
      <p:pic>
        <p:nvPicPr>
          <p:cNvPr id="7" name="Picture 6">
            <a:extLst>
              <a:ext uri="{FF2B5EF4-FFF2-40B4-BE49-F238E27FC236}">
                <a16:creationId xmlns:a16="http://schemas.microsoft.com/office/drawing/2014/main" id="{554AEDB7-E891-4A07-BAA6-E39F5A23FFD1}"/>
              </a:ext>
            </a:extLst>
          </p:cNvPr>
          <p:cNvPicPr>
            <a:picLocks noChangeAspect="1"/>
          </p:cNvPicPr>
          <p:nvPr/>
        </p:nvPicPr>
        <p:blipFill rotWithShape="1">
          <a:blip r:embed="rId2">
            <a:extLst>
              <a:ext uri="{28A0092B-C50C-407E-A947-70E740481C1C}">
                <a14:useLocalDpi xmlns:a14="http://schemas.microsoft.com/office/drawing/2010/main" val="0"/>
              </a:ext>
            </a:extLst>
          </a:blip>
          <a:srcRect l="10611" t="33207" r="4984" b="38306"/>
          <a:stretch/>
        </p:blipFill>
        <p:spPr>
          <a:xfrm>
            <a:off x="879531" y="1985078"/>
            <a:ext cx="10026730" cy="2538016"/>
          </a:xfrm>
          <a:prstGeom prst="rect">
            <a:avLst/>
          </a:prstGeom>
        </p:spPr>
      </p:pic>
      <p:sp>
        <p:nvSpPr>
          <p:cNvPr id="8" name="TextBox 7">
            <a:extLst>
              <a:ext uri="{FF2B5EF4-FFF2-40B4-BE49-F238E27FC236}">
                <a16:creationId xmlns:a16="http://schemas.microsoft.com/office/drawing/2014/main" id="{DC4F5AD3-132A-48C4-998F-16E87C89D325}"/>
              </a:ext>
            </a:extLst>
          </p:cNvPr>
          <p:cNvSpPr txBox="1"/>
          <p:nvPr/>
        </p:nvSpPr>
        <p:spPr>
          <a:xfrm>
            <a:off x="1504591" y="4261484"/>
            <a:ext cx="8401879" cy="523220"/>
          </a:xfrm>
          <a:prstGeom prst="rect">
            <a:avLst/>
          </a:prstGeom>
          <a:noFill/>
        </p:spPr>
        <p:txBody>
          <a:bodyPr wrap="square" rtlCol="0">
            <a:spAutoFit/>
          </a:bodyPr>
          <a:lstStyle/>
          <a:p>
            <a:pPr algn="ctr"/>
            <a:r>
              <a:rPr lang="en-PH" sz="1400" b="1" dirty="0">
                <a:latin typeface="Times New Roman" panose="02020603050405020304" pitchFamily="18" charset="0"/>
                <a:cs typeface="Times New Roman" panose="02020603050405020304" pitchFamily="18" charset="0"/>
              </a:rPr>
              <a:t>Figure 2 </a:t>
            </a:r>
          </a:p>
          <a:p>
            <a:r>
              <a:rPr lang="en-PH" sz="1400" b="1" dirty="0">
                <a:latin typeface="Times New Roman" panose="02020603050405020304" pitchFamily="18" charset="0"/>
                <a:cs typeface="Times New Roman" panose="02020603050405020304" pitchFamily="18" charset="0"/>
              </a:rPr>
              <a:t>	(a)				        (b) 					(c) 					(d)</a:t>
            </a:r>
          </a:p>
        </p:txBody>
      </p:sp>
    </p:spTree>
    <p:extLst>
      <p:ext uri="{BB962C8B-B14F-4D97-AF65-F5344CB8AC3E}">
        <p14:creationId xmlns:p14="http://schemas.microsoft.com/office/powerpoint/2010/main" val="1713437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11695" y="6265253"/>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3" name="Picture 2">
            <a:extLst>
              <a:ext uri="{FF2B5EF4-FFF2-40B4-BE49-F238E27FC236}">
                <a16:creationId xmlns:a16="http://schemas.microsoft.com/office/drawing/2014/main" id="{00F1DDCC-1A5F-4B25-BE9B-893FB029684E}"/>
              </a:ext>
            </a:extLst>
          </p:cNvPr>
          <p:cNvPicPr>
            <a:picLocks noChangeAspect="1"/>
          </p:cNvPicPr>
          <p:nvPr/>
        </p:nvPicPr>
        <p:blipFill rotWithShape="1">
          <a:blip r:embed="rId2">
            <a:extLst>
              <a:ext uri="{28A0092B-C50C-407E-A947-70E740481C1C}">
                <a14:useLocalDpi xmlns:a14="http://schemas.microsoft.com/office/drawing/2010/main" val="0"/>
              </a:ext>
            </a:extLst>
          </a:blip>
          <a:srcRect l="8500" t="31448" r="4456" b="38306"/>
          <a:stretch/>
        </p:blipFill>
        <p:spPr>
          <a:xfrm>
            <a:off x="11695" y="142443"/>
            <a:ext cx="9811168" cy="2556853"/>
          </a:xfrm>
          <a:prstGeom prst="rect">
            <a:avLst/>
          </a:prstGeom>
        </p:spPr>
      </p:pic>
      <p:pic>
        <p:nvPicPr>
          <p:cNvPr id="7" name="Picture 6">
            <a:extLst>
              <a:ext uri="{FF2B5EF4-FFF2-40B4-BE49-F238E27FC236}">
                <a16:creationId xmlns:a16="http://schemas.microsoft.com/office/drawing/2014/main" id="{2E20D37E-A30C-42B7-BF58-265B295AD810}"/>
              </a:ext>
            </a:extLst>
          </p:cNvPr>
          <p:cNvPicPr>
            <a:picLocks noChangeAspect="1"/>
          </p:cNvPicPr>
          <p:nvPr/>
        </p:nvPicPr>
        <p:blipFill rotWithShape="1">
          <a:blip r:embed="rId3">
            <a:extLst>
              <a:ext uri="{28A0092B-C50C-407E-A947-70E740481C1C}">
                <a14:useLocalDpi xmlns:a14="http://schemas.microsoft.com/office/drawing/2010/main" val="0"/>
              </a:ext>
            </a:extLst>
          </a:blip>
          <a:srcRect l="11737" t="25917" r="7931" b="32339"/>
          <a:stretch/>
        </p:blipFill>
        <p:spPr>
          <a:xfrm>
            <a:off x="1654862" y="3252907"/>
            <a:ext cx="9811168" cy="2429725"/>
          </a:xfrm>
          <a:prstGeom prst="rect">
            <a:avLst/>
          </a:prstGeom>
        </p:spPr>
      </p:pic>
      <p:sp>
        <p:nvSpPr>
          <p:cNvPr id="6" name="TextBox 5">
            <a:extLst>
              <a:ext uri="{FF2B5EF4-FFF2-40B4-BE49-F238E27FC236}">
                <a16:creationId xmlns:a16="http://schemas.microsoft.com/office/drawing/2014/main" id="{569F1D54-7DC1-41AE-842C-E68BFBFFE837}"/>
              </a:ext>
            </a:extLst>
          </p:cNvPr>
          <p:cNvSpPr txBox="1"/>
          <p:nvPr/>
        </p:nvSpPr>
        <p:spPr>
          <a:xfrm>
            <a:off x="716339" y="2437686"/>
            <a:ext cx="8401879" cy="523220"/>
          </a:xfrm>
          <a:prstGeom prst="rect">
            <a:avLst/>
          </a:prstGeom>
          <a:noFill/>
        </p:spPr>
        <p:txBody>
          <a:bodyPr wrap="square" rtlCol="0">
            <a:spAutoFit/>
          </a:bodyPr>
          <a:lstStyle/>
          <a:p>
            <a:pPr algn="ctr"/>
            <a:r>
              <a:rPr lang="en-PH" sz="1400" b="1" dirty="0">
                <a:latin typeface="Times New Roman" panose="02020603050405020304" pitchFamily="18" charset="0"/>
                <a:cs typeface="Times New Roman" panose="02020603050405020304" pitchFamily="18" charset="0"/>
              </a:rPr>
              <a:t>Figure 3</a:t>
            </a:r>
          </a:p>
          <a:p>
            <a:r>
              <a:rPr lang="en-PH" sz="1400" b="1" dirty="0">
                <a:latin typeface="Times New Roman" panose="02020603050405020304" pitchFamily="18" charset="0"/>
                <a:cs typeface="Times New Roman" panose="02020603050405020304" pitchFamily="18" charset="0"/>
              </a:rPr>
              <a:t>	(a)				        (b) 					(c) 					(d)</a:t>
            </a:r>
          </a:p>
        </p:txBody>
      </p:sp>
      <p:sp>
        <p:nvSpPr>
          <p:cNvPr id="8" name="TextBox 7">
            <a:extLst>
              <a:ext uri="{FF2B5EF4-FFF2-40B4-BE49-F238E27FC236}">
                <a16:creationId xmlns:a16="http://schemas.microsoft.com/office/drawing/2014/main" id="{63B93CEC-9DB9-42E7-89C8-00EDC22380EF}"/>
              </a:ext>
            </a:extLst>
          </p:cNvPr>
          <p:cNvSpPr txBox="1"/>
          <p:nvPr/>
        </p:nvSpPr>
        <p:spPr>
          <a:xfrm>
            <a:off x="2359507" y="5530251"/>
            <a:ext cx="8401879" cy="523220"/>
          </a:xfrm>
          <a:prstGeom prst="rect">
            <a:avLst/>
          </a:prstGeom>
          <a:noFill/>
        </p:spPr>
        <p:txBody>
          <a:bodyPr wrap="square" rtlCol="0">
            <a:spAutoFit/>
          </a:bodyPr>
          <a:lstStyle/>
          <a:p>
            <a:pPr algn="ctr"/>
            <a:r>
              <a:rPr lang="en-PH" sz="1400" b="1" dirty="0">
                <a:latin typeface="Times New Roman" panose="02020603050405020304" pitchFamily="18" charset="0"/>
                <a:cs typeface="Times New Roman" panose="02020603050405020304" pitchFamily="18" charset="0"/>
              </a:rPr>
              <a:t>Figure 4</a:t>
            </a:r>
          </a:p>
          <a:p>
            <a:r>
              <a:rPr lang="en-PH" sz="1400" b="1" dirty="0">
                <a:latin typeface="Times New Roman" panose="02020603050405020304" pitchFamily="18" charset="0"/>
                <a:cs typeface="Times New Roman" panose="02020603050405020304" pitchFamily="18" charset="0"/>
              </a:rPr>
              <a:t>	(a)				        (b) 					(c) 					(d)</a:t>
            </a:r>
          </a:p>
        </p:txBody>
      </p:sp>
    </p:spTree>
    <p:extLst>
      <p:ext uri="{BB962C8B-B14F-4D97-AF65-F5344CB8AC3E}">
        <p14:creationId xmlns:p14="http://schemas.microsoft.com/office/powerpoint/2010/main" val="2781328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486835" y="6386851"/>
            <a:ext cx="7705165" cy="215153"/>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0" name="Rectangle 29"/>
          <p:cNvSpPr/>
          <p:nvPr/>
        </p:nvSpPr>
        <p:spPr>
          <a:xfrm>
            <a:off x="192707" y="-18113"/>
            <a:ext cx="269940" cy="4419632"/>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3" name="Picture 2">
            <a:extLst>
              <a:ext uri="{FF2B5EF4-FFF2-40B4-BE49-F238E27FC236}">
                <a16:creationId xmlns:a16="http://schemas.microsoft.com/office/drawing/2014/main" id="{647B40E3-2E66-484F-93BB-7499C084D697}"/>
              </a:ext>
            </a:extLst>
          </p:cNvPr>
          <p:cNvPicPr>
            <a:picLocks noChangeAspect="1"/>
          </p:cNvPicPr>
          <p:nvPr/>
        </p:nvPicPr>
        <p:blipFill rotWithShape="1">
          <a:blip r:embed="rId2">
            <a:extLst>
              <a:ext uri="{28A0092B-C50C-407E-A947-70E740481C1C}">
                <a14:useLocalDpi xmlns:a14="http://schemas.microsoft.com/office/drawing/2010/main" val="0"/>
              </a:ext>
            </a:extLst>
          </a:blip>
          <a:srcRect l="9723" t="32492" r="5640" b="39205"/>
          <a:stretch/>
        </p:blipFill>
        <p:spPr>
          <a:xfrm>
            <a:off x="595086" y="172746"/>
            <a:ext cx="10243174" cy="2569027"/>
          </a:xfrm>
          <a:prstGeom prst="rect">
            <a:avLst/>
          </a:prstGeom>
        </p:spPr>
      </p:pic>
      <p:pic>
        <p:nvPicPr>
          <p:cNvPr id="5" name="Picture 4">
            <a:extLst>
              <a:ext uri="{FF2B5EF4-FFF2-40B4-BE49-F238E27FC236}">
                <a16:creationId xmlns:a16="http://schemas.microsoft.com/office/drawing/2014/main" id="{3193F3FD-4AB9-4B93-83B1-9E7A6E9A83A5}"/>
              </a:ext>
            </a:extLst>
          </p:cNvPr>
          <p:cNvPicPr>
            <a:picLocks noChangeAspect="1"/>
          </p:cNvPicPr>
          <p:nvPr/>
        </p:nvPicPr>
        <p:blipFill rotWithShape="1">
          <a:blip r:embed="rId3">
            <a:extLst>
              <a:ext uri="{28A0092B-C50C-407E-A947-70E740481C1C}">
                <a14:useLocalDpi xmlns:a14="http://schemas.microsoft.com/office/drawing/2010/main" val="0"/>
              </a:ext>
            </a:extLst>
          </a:blip>
          <a:srcRect l="11785" t="26956" r="7976" b="32986"/>
          <a:stretch/>
        </p:blipFill>
        <p:spPr>
          <a:xfrm>
            <a:off x="1590731" y="3345750"/>
            <a:ext cx="10243175" cy="2437124"/>
          </a:xfrm>
          <a:prstGeom prst="rect">
            <a:avLst/>
          </a:prstGeom>
        </p:spPr>
      </p:pic>
      <p:sp>
        <p:nvSpPr>
          <p:cNvPr id="6" name="TextBox 5">
            <a:extLst>
              <a:ext uri="{FF2B5EF4-FFF2-40B4-BE49-F238E27FC236}">
                <a16:creationId xmlns:a16="http://schemas.microsoft.com/office/drawing/2014/main" id="{0E358100-E5EF-4F5A-B664-2C76CB12A7E3}"/>
              </a:ext>
            </a:extLst>
          </p:cNvPr>
          <p:cNvSpPr txBox="1"/>
          <p:nvPr/>
        </p:nvSpPr>
        <p:spPr>
          <a:xfrm>
            <a:off x="1155700" y="2583258"/>
            <a:ext cx="8803119" cy="523220"/>
          </a:xfrm>
          <a:prstGeom prst="rect">
            <a:avLst/>
          </a:prstGeom>
          <a:noFill/>
        </p:spPr>
        <p:txBody>
          <a:bodyPr wrap="square" rtlCol="0">
            <a:spAutoFit/>
          </a:bodyPr>
          <a:lstStyle/>
          <a:p>
            <a:pPr algn="ctr"/>
            <a:r>
              <a:rPr lang="en-PH" sz="1400" b="1" dirty="0">
                <a:latin typeface="Times New Roman" panose="02020603050405020304" pitchFamily="18" charset="0"/>
                <a:cs typeface="Times New Roman" panose="02020603050405020304" pitchFamily="18" charset="0"/>
              </a:rPr>
              <a:t>Figure 5</a:t>
            </a:r>
          </a:p>
          <a:p>
            <a:r>
              <a:rPr lang="en-PH" sz="1400" b="1" dirty="0">
                <a:latin typeface="Times New Roman" panose="02020603050405020304" pitchFamily="18" charset="0"/>
                <a:cs typeface="Times New Roman" panose="02020603050405020304" pitchFamily="18" charset="0"/>
              </a:rPr>
              <a:t>	(a)					        (b) 					(c) 						(d)</a:t>
            </a:r>
          </a:p>
        </p:txBody>
      </p:sp>
      <p:sp>
        <p:nvSpPr>
          <p:cNvPr id="7" name="TextBox 6">
            <a:extLst>
              <a:ext uri="{FF2B5EF4-FFF2-40B4-BE49-F238E27FC236}">
                <a16:creationId xmlns:a16="http://schemas.microsoft.com/office/drawing/2014/main" id="{9EBC9355-41FB-4485-A884-B750AB555673}"/>
              </a:ext>
            </a:extLst>
          </p:cNvPr>
          <p:cNvSpPr txBox="1"/>
          <p:nvPr/>
        </p:nvSpPr>
        <p:spPr>
          <a:xfrm>
            <a:off x="2032001" y="5657441"/>
            <a:ext cx="9168578" cy="523220"/>
          </a:xfrm>
          <a:prstGeom prst="rect">
            <a:avLst/>
          </a:prstGeom>
          <a:noFill/>
        </p:spPr>
        <p:txBody>
          <a:bodyPr wrap="square" rtlCol="0">
            <a:spAutoFit/>
          </a:bodyPr>
          <a:lstStyle/>
          <a:p>
            <a:pPr algn="ctr"/>
            <a:r>
              <a:rPr lang="en-PH" sz="1400" b="1" dirty="0">
                <a:latin typeface="Times New Roman" panose="02020603050405020304" pitchFamily="18" charset="0"/>
                <a:cs typeface="Times New Roman" panose="02020603050405020304" pitchFamily="18" charset="0"/>
              </a:rPr>
              <a:t>Figure 6</a:t>
            </a:r>
          </a:p>
          <a:p>
            <a:r>
              <a:rPr lang="en-PH" sz="1400" b="1" dirty="0">
                <a:latin typeface="Times New Roman" panose="02020603050405020304" pitchFamily="18" charset="0"/>
                <a:cs typeface="Times New Roman" panose="02020603050405020304" pitchFamily="18" charset="0"/>
              </a:rPr>
              <a:t>	(a)					        (b) 					 	(c) 						(d)</a:t>
            </a:r>
          </a:p>
        </p:txBody>
      </p:sp>
    </p:spTree>
    <p:extLst>
      <p:ext uri="{BB962C8B-B14F-4D97-AF65-F5344CB8AC3E}">
        <p14:creationId xmlns:p14="http://schemas.microsoft.com/office/powerpoint/2010/main" val="417765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042C5FA-6063-4EF4-B2A6-21F0E6526007}"/>
              </a:ext>
            </a:extLst>
          </p:cNvPr>
          <p:cNvPicPr>
            <a:picLocks noChangeAspect="1"/>
          </p:cNvPicPr>
          <p:nvPr/>
        </p:nvPicPr>
        <p:blipFill rotWithShape="1">
          <a:blip r:embed="rId2">
            <a:extLst>
              <a:ext uri="{28A0092B-C50C-407E-A947-70E740481C1C}">
                <a14:useLocalDpi xmlns:a14="http://schemas.microsoft.com/office/drawing/2010/main" val="0"/>
              </a:ext>
            </a:extLst>
          </a:blip>
          <a:srcRect l="11785" t="50000" r="48691" b="8575"/>
          <a:stretch/>
        </p:blipFill>
        <p:spPr>
          <a:xfrm>
            <a:off x="1001263" y="2826801"/>
            <a:ext cx="4784331" cy="2312829"/>
          </a:xfrm>
          <a:prstGeom prst="rect">
            <a:avLst/>
          </a:prstGeom>
        </p:spPr>
      </p:pic>
      <p:pic>
        <p:nvPicPr>
          <p:cNvPr id="7" name="Picture 6">
            <a:extLst>
              <a:ext uri="{FF2B5EF4-FFF2-40B4-BE49-F238E27FC236}">
                <a16:creationId xmlns:a16="http://schemas.microsoft.com/office/drawing/2014/main" id="{A055549D-A2A1-455B-B02E-D679E79A9894}"/>
              </a:ext>
            </a:extLst>
          </p:cNvPr>
          <p:cNvPicPr>
            <a:picLocks noChangeAspect="1"/>
          </p:cNvPicPr>
          <p:nvPr/>
        </p:nvPicPr>
        <p:blipFill rotWithShape="1">
          <a:blip r:embed="rId3">
            <a:extLst>
              <a:ext uri="{28A0092B-C50C-407E-A947-70E740481C1C}">
                <a14:useLocalDpi xmlns:a14="http://schemas.microsoft.com/office/drawing/2010/main" val="0"/>
              </a:ext>
            </a:extLst>
          </a:blip>
          <a:srcRect l="11849" t="52211" r="50181" b="9791"/>
          <a:stretch/>
        </p:blipFill>
        <p:spPr>
          <a:xfrm>
            <a:off x="1039840" y="783620"/>
            <a:ext cx="4386300" cy="1985288"/>
          </a:xfrm>
          <a:prstGeom prst="rect">
            <a:avLst/>
          </a:prstGeom>
        </p:spPr>
      </p:pic>
      <p:sp>
        <p:nvSpPr>
          <p:cNvPr id="29" name="Rectangle 28"/>
          <p:cNvSpPr/>
          <p:nvPr/>
        </p:nvSpPr>
        <p:spPr>
          <a:xfrm>
            <a:off x="4486835" y="6386851"/>
            <a:ext cx="7705165" cy="215153"/>
          </a:xfrm>
          <a:prstGeom prst="rect">
            <a:avLst/>
          </a:prstGeom>
          <a:solidFill>
            <a:srgbClr val="D58585"/>
          </a:solidFill>
          <a:ln>
            <a:solidFill>
              <a:srgbClr val="D585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0" name="Rectangle 29"/>
          <p:cNvSpPr/>
          <p:nvPr/>
        </p:nvSpPr>
        <p:spPr>
          <a:xfrm>
            <a:off x="192707" y="-18113"/>
            <a:ext cx="269940" cy="4419632"/>
          </a:xfrm>
          <a:prstGeom prst="rect">
            <a:avLst/>
          </a:prstGeom>
          <a:solidFill>
            <a:srgbClr val="99B698"/>
          </a:solidFill>
          <a:ln>
            <a:solidFill>
              <a:srgbClr val="99B69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Rectangle 11"/>
          <p:cNvSpPr/>
          <p:nvPr/>
        </p:nvSpPr>
        <p:spPr>
          <a:xfrm>
            <a:off x="0" y="16626"/>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0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What if we vary the diameter of circular aperture?</a:t>
            </a:r>
          </a:p>
        </p:txBody>
      </p:sp>
      <p:pic>
        <p:nvPicPr>
          <p:cNvPr id="16" name="Picture 15">
            <a:extLst>
              <a:ext uri="{FF2B5EF4-FFF2-40B4-BE49-F238E27FC236}">
                <a16:creationId xmlns:a16="http://schemas.microsoft.com/office/drawing/2014/main" id="{9C38AA77-594C-46CE-AC7E-E7D434D01081}"/>
              </a:ext>
            </a:extLst>
          </p:cNvPr>
          <p:cNvPicPr>
            <a:picLocks noChangeAspect="1"/>
          </p:cNvPicPr>
          <p:nvPr/>
        </p:nvPicPr>
        <p:blipFill rotWithShape="1">
          <a:blip r:embed="rId4">
            <a:extLst>
              <a:ext uri="{28A0092B-C50C-407E-A947-70E740481C1C}">
                <a14:useLocalDpi xmlns:a14="http://schemas.microsoft.com/office/drawing/2010/main" val="0"/>
              </a:ext>
            </a:extLst>
          </a:blip>
          <a:srcRect l="9451" t="20155" r="6184" b="25688"/>
          <a:stretch/>
        </p:blipFill>
        <p:spPr>
          <a:xfrm>
            <a:off x="6558967" y="682431"/>
            <a:ext cx="4756466" cy="2144370"/>
          </a:xfrm>
          <a:prstGeom prst="rect">
            <a:avLst/>
          </a:prstGeom>
        </p:spPr>
      </p:pic>
      <p:pic>
        <p:nvPicPr>
          <p:cNvPr id="18" name="Picture 17">
            <a:extLst>
              <a:ext uri="{FF2B5EF4-FFF2-40B4-BE49-F238E27FC236}">
                <a16:creationId xmlns:a16="http://schemas.microsoft.com/office/drawing/2014/main" id="{ABD96606-EB7E-407D-808C-99B8C50FD434}"/>
              </a:ext>
            </a:extLst>
          </p:cNvPr>
          <p:cNvPicPr>
            <a:picLocks noChangeAspect="1"/>
          </p:cNvPicPr>
          <p:nvPr/>
        </p:nvPicPr>
        <p:blipFill rotWithShape="1">
          <a:blip r:embed="rId5">
            <a:extLst>
              <a:ext uri="{28A0092B-C50C-407E-A947-70E740481C1C}">
                <a14:useLocalDpi xmlns:a14="http://schemas.microsoft.com/office/drawing/2010/main" val="0"/>
              </a:ext>
            </a:extLst>
          </a:blip>
          <a:srcRect l="11785" t="50000" r="50000" b="9240"/>
          <a:stretch/>
        </p:blipFill>
        <p:spPr>
          <a:xfrm>
            <a:off x="6558967" y="2765307"/>
            <a:ext cx="4784331" cy="2312829"/>
          </a:xfrm>
          <a:prstGeom prst="rect">
            <a:avLst/>
          </a:prstGeom>
        </p:spPr>
      </p:pic>
      <p:sp>
        <p:nvSpPr>
          <p:cNvPr id="9" name="TextBox 8">
            <a:extLst>
              <a:ext uri="{FF2B5EF4-FFF2-40B4-BE49-F238E27FC236}">
                <a16:creationId xmlns:a16="http://schemas.microsoft.com/office/drawing/2014/main" id="{6A06B50C-4933-4C6B-AFFC-E0CFAFC97C82}"/>
              </a:ext>
            </a:extLst>
          </p:cNvPr>
          <p:cNvSpPr txBox="1"/>
          <p:nvPr/>
        </p:nvSpPr>
        <p:spPr>
          <a:xfrm>
            <a:off x="1001263" y="2465225"/>
            <a:ext cx="4565328" cy="600164"/>
          </a:xfrm>
          <a:prstGeom prst="rect">
            <a:avLst/>
          </a:prstGeom>
          <a:noFill/>
        </p:spPr>
        <p:txBody>
          <a:bodyPr wrap="square" rtlCol="0">
            <a:spAutoFit/>
          </a:bodyPr>
          <a:lstStyle/>
          <a:p>
            <a:pPr algn="ctr"/>
            <a:r>
              <a:rPr lang="en-PH" sz="1100" b="1" dirty="0">
                <a:latin typeface="Times New Roman" panose="02020603050405020304" pitchFamily="18" charset="0"/>
                <a:cs typeface="Times New Roman" panose="02020603050405020304" pitchFamily="18" charset="0"/>
              </a:rPr>
              <a:t>Figure 7 </a:t>
            </a:r>
          </a:p>
          <a:p>
            <a:r>
              <a:rPr lang="en-PH" sz="1100" b="1" dirty="0">
                <a:latin typeface="Times New Roman" panose="02020603050405020304" pitchFamily="18" charset="0"/>
                <a:cs typeface="Times New Roman" panose="02020603050405020304" pitchFamily="18" charset="0"/>
              </a:rPr>
              <a:t>		(a)				     	  (b) 				</a:t>
            </a:r>
          </a:p>
        </p:txBody>
      </p:sp>
      <p:sp>
        <p:nvSpPr>
          <p:cNvPr id="10" name="TextBox 9">
            <a:extLst>
              <a:ext uri="{FF2B5EF4-FFF2-40B4-BE49-F238E27FC236}">
                <a16:creationId xmlns:a16="http://schemas.microsoft.com/office/drawing/2014/main" id="{E8F47CB9-4BDA-4B0B-8402-DC01FFB63C43}"/>
              </a:ext>
            </a:extLst>
          </p:cNvPr>
          <p:cNvSpPr txBox="1"/>
          <p:nvPr/>
        </p:nvSpPr>
        <p:spPr>
          <a:xfrm>
            <a:off x="6289027" y="2487192"/>
            <a:ext cx="5275249" cy="600164"/>
          </a:xfrm>
          <a:prstGeom prst="rect">
            <a:avLst/>
          </a:prstGeom>
          <a:noFill/>
        </p:spPr>
        <p:txBody>
          <a:bodyPr wrap="square" rtlCol="0">
            <a:spAutoFit/>
          </a:bodyPr>
          <a:lstStyle/>
          <a:p>
            <a:pPr algn="ctr"/>
            <a:r>
              <a:rPr lang="en-PH" sz="1100" b="1" dirty="0">
                <a:latin typeface="Times New Roman" panose="02020603050405020304" pitchFamily="18" charset="0"/>
                <a:cs typeface="Times New Roman" panose="02020603050405020304" pitchFamily="18" charset="0"/>
              </a:rPr>
              <a:t>Figure 8 </a:t>
            </a:r>
          </a:p>
          <a:p>
            <a:r>
              <a:rPr lang="en-PH" sz="1100" b="1" dirty="0">
                <a:latin typeface="Times New Roman" panose="02020603050405020304" pitchFamily="18" charset="0"/>
                <a:cs typeface="Times New Roman" panose="02020603050405020304" pitchFamily="18" charset="0"/>
              </a:rPr>
              <a:t>		(a)				      		   (b) 				</a:t>
            </a:r>
          </a:p>
        </p:txBody>
      </p:sp>
      <p:sp>
        <p:nvSpPr>
          <p:cNvPr id="11" name="TextBox 10">
            <a:extLst>
              <a:ext uri="{FF2B5EF4-FFF2-40B4-BE49-F238E27FC236}">
                <a16:creationId xmlns:a16="http://schemas.microsoft.com/office/drawing/2014/main" id="{E5568ED8-C6CA-41DE-AD3E-84A191BBF5B1}"/>
              </a:ext>
            </a:extLst>
          </p:cNvPr>
          <p:cNvSpPr txBox="1"/>
          <p:nvPr/>
        </p:nvSpPr>
        <p:spPr>
          <a:xfrm>
            <a:off x="710769" y="4755968"/>
            <a:ext cx="5275249" cy="600164"/>
          </a:xfrm>
          <a:prstGeom prst="rect">
            <a:avLst/>
          </a:prstGeom>
          <a:noFill/>
        </p:spPr>
        <p:txBody>
          <a:bodyPr wrap="square" rtlCol="0">
            <a:spAutoFit/>
          </a:bodyPr>
          <a:lstStyle/>
          <a:p>
            <a:pPr algn="ctr"/>
            <a:r>
              <a:rPr lang="en-PH" sz="1100" b="1" dirty="0">
                <a:latin typeface="Times New Roman" panose="02020603050405020304" pitchFamily="18" charset="0"/>
                <a:cs typeface="Times New Roman" panose="02020603050405020304" pitchFamily="18" charset="0"/>
              </a:rPr>
              <a:t>Figure 9</a:t>
            </a:r>
          </a:p>
          <a:p>
            <a:r>
              <a:rPr lang="en-PH" sz="1100" b="1" dirty="0">
                <a:latin typeface="Times New Roman" panose="02020603050405020304" pitchFamily="18" charset="0"/>
                <a:cs typeface="Times New Roman" panose="02020603050405020304" pitchFamily="18" charset="0"/>
              </a:rPr>
              <a:t>		(a)				      		 (b) 				</a:t>
            </a:r>
          </a:p>
        </p:txBody>
      </p:sp>
      <p:sp>
        <p:nvSpPr>
          <p:cNvPr id="13" name="TextBox 12">
            <a:extLst>
              <a:ext uri="{FF2B5EF4-FFF2-40B4-BE49-F238E27FC236}">
                <a16:creationId xmlns:a16="http://schemas.microsoft.com/office/drawing/2014/main" id="{2520E2EA-2CFB-4501-9625-0C7D345F2DFF}"/>
              </a:ext>
            </a:extLst>
          </p:cNvPr>
          <p:cNvSpPr txBox="1"/>
          <p:nvPr/>
        </p:nvSpPr>
        <p:spPr>
          <a:xfrm>
            <a:off x="6324210" y="4702107"/>
            <a:ext cx="5275249" cy="600164"/>
          </a:xfrm>
          <a:prstGeom prst="rect">
            <a:avLst/>
          </a:prstGeom>
          <a:noFill/>
        </p:spPr>
        <p:txBody>
          <a:bodyPr wrap="square" rtlCol="0">
            <a:spAutoFit/>
          </a:bodyPr>
          <a:lstStyle/>
          <a:p>
            <a:pPr algn="ctr"/>
            <a:r>
              <a:rPr lang="en-PH" sz="1100" b="1" dirty="0">
                <a:latin typeface="Times New Roman" panose="02020603050405020304" pitchFamily="18" charset="0"/>
                <a:cs typeface="Times New Roman" panose="02020603050405020304" pitchFamily="18" charset="0"/>
              </a:rPr>
              <a:t>Figure 10</a:t>
            </a:r>
          </a:p>
          <a:p>
            <a:r>
              <a:rPr lang="en-PH" sz="1100" b="1" dirty="0">
                <a:latin typeface="Times New Roman" panose="02020603050405020304" pitchFamily="18" charset="0"/>
                <a:cs typeface="Times New Roman" panose="02020603050405020304" pitchFamily="18" charset="0"/>
              </a:rPr>
              <a:t>		(a)				      		  (b) 				</a:t>
            </a:r>
          </a:p>
        </p:txBody>
      </p:sp>
      <p:sp>
        <p:nvSpPr>
          <p:cNvPr id="15" name="Rectangle 14">
            <a:extLst>
              <a:ext uri="{FF2B5EF4-FFF2-40B4-BE49-F238E27FC236}">
                <a16:creationId xmlns:a16="http://schemas.microsoft.com/office/drawing/2014/main" id="{024D69BA-6CD4-4BDE-80CC-47E9EC7B3E72}"/>
              </a:ext>
            </a:extLst>
          </p:cNvPr>
          <p:cNvSpPr/>
          <p:nvPr/>
        </p:nvSpPr>
        <p:spPr>
          <a:xfrm>
            <a:off x="580873" y="4831796"/>
            <a:ext cx="10900358" cy="17865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600" dirty="0">
                <a:solidFill>
                  <a:schemeClr val="tx1"/>
                </a:solidFill>
                <a:latin typeface="Times New Roman" panose="02020603050405020304" pitchFamily="18" charset="0"/>
                <a:cs typeface="Times New Roman" panose="02020603050405020304" pitchFamily="18" charset="0"/>
              </a:rPr>
              <a:t>	Here, we can observe that adjusting the aperture's diameter affects the log-shifted FFT of the diffused pattern. The </a:t>
            </a:r>
            <a:r>
              <a:rPr lang="en-US" sz="1600" b="1" dirty="0">
                <a:solidFill>
                  <a:schemeClr val="tx1"/>
                </a:solidFill>
                <a:latin typeface="Times New Roman" panose="02020603050405020304" pitchFamily="18" charset="0"/>
                <a:cs typeface="Times New Roman" panose="02020603050405020304" pitchFamily="18" charset="0"/>
              </a:rPr>
              <a:t>lowest diameter (0.05) has the least amount of high-frequency information in its pattern</a:t>
            </a:r>
            <a:r>
              <a:rPr lang="en-US" sz="1600" dirty="0">
                <a:solidFill>
                  <a:schemeClr val="tx1"/>
                </a:solidFill>
                <a:latin typeface="Times New Roman" panose="02020603050405020304" pitchFamily="18" charset="0"/>
                <a:cs typeface="Times New Roman" panose="02020603050405020304" pitchFamily="18" charset="0"/>
              </a:rPr>
              <a:t>, while </a:t>
            </a:r>
            <a:r>
              <a:rPr lang="en-US" sz="1600" b="1" dirty="0">
                <a:solidFill>
                  <a:schemeClr val="tx1"/>
                </a:solidFill>
                <a:latin typeface="Times New Roman" panose="02020603050405020304" pitchFamily="18" charset="0"/>
                <a:cs typeface="Times New Roman" panose="02020603050405020304" pitchFamily="18" charset="0"/>
              </a:rPr>
              <a:t>the biggest diameter (1) contains the most high-frequency information</a:t>
            </a:r>
            <a:r>
              <a:rPr lang="en-US" sz="1600" dirty="0">
                <a:solidFill>
                  <a:schemeClr val="tx1"/>
                </a:solidFill>
                <a:latin typeface="Times New Roman" panose="02020603050405020304" pitchFamily="18" charset="0"/>
                <a:cs typeface="Times New Roman" panose="02020603050405020304" pitchFamily="18" charset="0"/>
              </a:rPr>
              <a:t>. We can conclude </a:t>
            </a:r>
            <a:r>
              <a:rPr lang="en-US" sz="1600" b="1" dirty="0">
                <a:solidFill>
                  <a:schemeClr val="tx1"/>
                </a:solidFill>
                <a:latin typeface="Times New Roman" panose="02020603050405020304" pitchFamily="18" charset="0"/>
                <a:cs typeface="Times New Roman" panose="02020603050405020304" pitchFamily="18" charset="0"/>
              </a:rPr>
              <a:t>that increasing the diameter </a:t>
            </a:r>
            <a:r>
              <a:rPr lang="en-US" sz="1600" dirty="0">
                <a:solidFill>
                  <a:schemeClr val="tx1"/>
                </a:solidFill>
                <a:latin typeface="Times New Roman" panose="02020603050405020304" pitchFamily="18" charset="0"/>
                <a:cs typeface="Times New Roman" panose="02020603050405020304" pitchFamily="18" charset="0"/>
              </a:rPr>
              <a:t>of the circular </a:t>
            </a:r>
            <a:r>
              <a:rPr lang="en-US" sz="1600" b="1" dirty="0">
                <a:solidFill>
                  <a:schemeClr val="tx1"/>
                </a:solidFill>
                <a:latin typeface="Times New Roman" panose="02020603050405020304" pitchFamily="18" charset="0"/>
                <a:cs typeface="Times New Roman" panose="02020603050405020304" pitchFamily="18" charset="0"/>
              </a:rPr>
              <a:t>aperture permits more spatial frequencies</a:t>
            </a:r>
            <a:r>
              <a:rPr lang="en-US" sz="1600" dirty="0">
                <a:solidFill>
                  <a:schemeClr val="tx1"/>
                </a:solidFill>
                <a:latin typeface="Times New Roman" panose="02020603050405020304" pitchFamily="18" charset="0"/>
                <a:cs typeface="Times New Roman" panose="02020603050405020304" pitchFamily="18" charset="0"/>
              </a:rPr>
              <a:t> to flow through it, </a:t>
            </a:r>
            <a:r>
              <a:rPr lang="en-US" sz="1600" b="1" dirty="0">
                <a:solidFill>
                  <a:schemeClr val="tx1"/>
                </a:solidFill>
                <a:latin typeface="Times New Roman" panose="02020603050405020304" pitchFamily="18" charset="0"/>
                <a:cs typeface="Times New Roman" panose="02020603050405020304" pitchFamily="18" charset="0"/>
              </a:rPr>
              <a:t>resulting in a larger range of spatial frequencies in the diffraction pattern</a:t>
            </a:r>
            <a:r>
              <a:rPr lang="en-US" sz="1600" dirty="0">
                <a:solidFill>
                  <a:schemeClr val="tx1"/>
                </a:solidFill>
                <a:latin typeface="Times New Roman" panose="02020603050405020304" pitchFamily="18" charset="0"/>
                <a:cs typeface="Times New Roman" panose="02020603050405020304" pitchFamily="18" charset="0"/>
              </a:rPr>
              <a:t>. The opposite is true if the diameter of the circular aperture is decreased. </a:t>
            </a:r>
            <a:endParaRPr lang="en-PH" sz="16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4759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11741246" y="-18113"/>
            <a:ext cx="247650" cy="3107239"/>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4" name="Rectangle 43"/>
          <p:cNvSpPr/>
          <p:nvPr/>
        </p:nvSpPr>
        <p:spPr>
          <a:xfrm>
            <a:off x="11695" y="6265253"/>
            <a:ext cx="5332320" cy="271123"/>
          </a:xfrm>
          <a:prstGeom prst="rect">
            <a:avLst/>
          </a:prstGeom>
          <a:solidFill>
            <a:srgbClr val="FFECA7"/>
          </a:solidFill>
          <a:ln>
            <a:solidFill>
              <a:srgbClr val="FFEC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 name="Rectangle 21"/>
          <p:cNvSpPr/>
          <p:nvPr/>
        </p:nvSpPr>
        <p:spPr>
          <a:xfrm>
            <a:off x="0" y="255524"/>
            <a:ext cx="12192000" cy="805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4500" dirty="0">
                <a:ln w="38100">
                  <a:noFill/>
                </a:ln>
                <a:solidFill>
                  <a:srgbClr val="E89D6D"/>
                </a:solidFill>
                <a:effectLst>
                  <a:outerShdw dist="76200" dir="7800000" algn="tl" rotWithShape="0">
                    <a:srgbClr val="AEC6CA">
                      <a:alpha val="40000"/>
                    </a:srgbClr>
                  </a:outerShdw>
                </a:effectLst>
                <a:latin typeface="Subway" panose="02000A03020000020003" pitchFamily="2" charset="0"/>
              </a:rPr>
              <a:t>IMAGE RECONSTRUCTION USING FT</a:t>
            </a:r>
          </a:p>
        </p:txBody>
      </p:sp>
      <p:sp>
        <p:nvSpPr>
          <p:cNvPr id="2" name="Rectangle 1"/>
          <p:cNvSpPr/>
          <p:nvPr/>
        </p:nvSpPr>
        <p:spPr>
          <a:xfrm>
            <a:off x="0" y="101184"/>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p:cNvSpPr/>
          <p:nvPr/>
        </p:nvSpPr>
        <p:spPr>
          <a:xfrm>
            <a:off x="10577209" y="6362529"/>
            <a:ext cx="1614791" cy="308680"/>
          </a:xfrm>
          <a:prstGeom prst="rect">
            <a:avLst/>
          </a:prstGeom>
          <a:solidFill>
            <a:srgbClr val="91AF8D"/>
          </a:solidFill>
          <a:ln>
            <a:solidFill>
              <a:srgbClr val="91AF8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4" name="Picture 3">
            <a:extLst>
              <a:ext uri="{FF2B5EF4-FFF2-40B4-BE49-F238E27FC236}">
                <a16:creationId xmlns:a16="http://schemas.microsoft.com/office/drawing/2014/main" id="{8538067E-59CB-4668-BD3F-40D08983DF41}"/>
              </a:ext>
            </a:extLst>
          </p:cNvPr>
          <p:cNvPicPr>
            <a:picLocks noChangeAspect="1"/>
          </p:cNvPicPr>
          <p:nvPr/>
        </p:nvPicPr>
        <p:blipFill rotWithShape="1">
          <a:blip r:embed="rId2">
            <a:extLst>
              <a:ext uri="{28A0092B-C50C-407E-A947-70E740481C1C}">
                <a14:useLocalDpi xmlns:a14="http://schemas.microsoft.com/office/drawing/2010/main" val="0"/>
              </a:ext>
            </a:extLst>
          </a:blip>
          <a:srcRect l="12143" t="50000" r="28690" b="9731"/>
          <a:stretch/>
        </p:blipFill>
        <p:spPr>
          <a:xfrm>
            <a:off x="1867910" y="1048417"/>
            <a:ext cx="8456180" cy="2742787"/>
          </a:xfrm>
          <a:prstGeom prst="rect">
            <a:avLst/>
          </a:prstGeom>
        </p:spPr>
      </p:pic>
      <p:sp>
        <p:nvSpPr>
          <p:cNvPr id="9" name="TextBox 8">
            <a:extLst>
              <a:ext uri="{FF2B5EF4-FFF2-40B4-BE49-F238E27FC236}">
                <a16:creationId xmlns:a16="http://schemas.microsoft.com/office/drawing/2014/main" id="{C5E400B9-37C1-430A-84C4-A66151E7A181}"/>
              </a:ext>
            </a:extLst>
          </p:cNvPr>
          <p:cNvSpPr txBox="1"/>
          <p:nvPr/>
        </p:nvSpPr>
        <p:spPr>
          <a:xfrm>
            <a:off x="2079525" y="3670808"/>
            <a:ext cx="8401879" cy="738664"/>
          </a:xfrm>
          <a:prstGeom prst="rect">
            <a:avLst/>
          </a:prstGeom>
          <a:noFill/>
        </p:spPr>
        <p:txBody>
          <a:bodyPr wrap="square" rtlCol="0">
            <a:spAutoFit/>
          </a:bodyPr>
          <a:lstStyle/>
          <a:p>
            <a:pPr algn="ctr"/>
            <a:r>
              <a:rPr lang="en-PH" sz="1400" b="1" dirty="0">
                <a:latin typeface="Times New Roman" panose="02020603050405020304" pitchFamily="18" charset="0"/>
                <a:cs typeface="Times New Roman" panose="02020603050405020304" pitchFamily="18" charset="0"/>
              </a:rPr>
              <a:t>Figure 11</a:t>
            </a:r>
          </a:p>
          <a:p>
            <a:r>
              <a:rPr lang="en-PH" sz="1400" b="1" dirty="0">
                <a:latin typeface="Times New Roman" panose="02020603050405020304" pitchFamily="18" charset="0"/>
                <a:cs typeface="Times New Roman" panose="02020603050405020304" pitchFamily="18" charset="0"/>
              </a:rPr>
              <a:t>	      (a)				    	           (b) 						     (c) 					</a:t>
            </a:r>
          </a:p>
        </p:txBody>
      </p:sp>
      <p:sp>
        <p:nvSpPr>
          <p:cNvPr id="10" name="Rectangle 9">
            <a:extLst>
              <a:ext uri="{FF2B5EF4-FFF2-40B4-BE49-F238E27FC236}">
                <a16:creationId xmlns:a16="http://schemas.microsoft.com/office/drawing/2014/main" id="{FEEE6443-9FBA-470A-A0FE-BDFF9EEBADE1}"/>
              </a:ext>
            </a:extLst>
          </p:cNvPr>
          <p:cNvSpPr/>
          <p:nvPr/>
        </p:nvSpPr>
        <p:spPr>
          <a:xfrm>
            <a:off x="484246" y="4121499"/>
            <a:ext cx="10900358" cy="21437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solidFill>
                  <a:schemeClr val="tx1"/>
                </a:solidFill>
                <a:latin typeface="Times New Roman" panose="02020603050405020304" pitchFamily="18" charset="0"/>
                <a:cs typeface="Times New Roman" panose="02020603050405020304" pitchFamily="18" charset="0"/>
              </a:rPr>
              <a:t>	Here, a square RGB image was converted to grayscale using the built-in rgb2gray function, and the </a:t>
            </a:r>
            <a:r>
              <a:rPr lang="en-US" b="1" dirty="0">
                <a:solidFill>
                  <a:schemeClr val="tx1"/>
                </a:solidFill>
                <a:latin typeface="Times New Roman" panose="02020603050405020304" pitchFamily="18" charset="0"/>
                <a:cs typeface="Times New Roman" panose="02020603050405020304" pitchFamily="18" charset="0"/>
              </a:rPr>
              <a:t>Fourier Transform was applied twice to assess the image's frequency content at different scales and levels of detail.</a:t>
            </a:r>
            <a:r>
              <a:rPr lang="en-US" dirty="0">
                <a:solidFill>
                  <a:schemeClr val="tx1"/>
                </a:solidFill>
                <a:latin typeface="Times New Roman" panose="02020603050405020304" pitchFamily="18" charset="0"/>
                <a:cs typeface="Times New Roman" panose="02020603050405020304" pitchFamily="18" charset="0"/>
              </a:rPr>
              <a:t> Figure b shows that the resulting image was inverted or flipped upside down. This is anticipated since it is a DFT property that when DFT is applied twice to the same input data, the original signal gets inverted. (circularly). Refer to [5] and [6] for references</a:t>
            </a:r>
            <a:r>
              <a:rPr lang="en-US" b="1" dirty="0">
                <a:solidFill>
                  <a:schemeClr val="tx1"/>
                </a:solidFill>
                <a:latin typeface="Times New Roman" panose="02020603050405020304" pitchFamily="18" charset="0"/>
                <a:cs typeface="Times New Roman" panose="02020603050405020304" pitchFamily="18" charset="0"/>
              </a:rPr>
              <a:t>. Since Fourier Transform is a reversible process</a:t>
            </a:r>
            <a:r>
              <a:rPr lang="en-US" dirty="0">
                <a:solidFill>
                  <a:schemeClr val="tx1"/>
                </a:solidFill>
                <a:latin typeface="Times New Roman" panose="02020603050405020304" pitchFamily="18" charset="0"/>
                <a:cs typeface="Times New Roman" panose="02020603050405020304" pitchFamily="18" charset="0"/>
              </a:rPr>
              <a:t>, we anticipated that </a:t>
            </a:r>
            <a:r>
              <a:rPr lang="en-US" b="1" dirty="0">
                <a:solidFill>
                  <a:schemeClr val="tx1"/>
                </a:solidFill>
                <a:latin typeface="Times New Roman" panose="02020603050405020304" pitchFamily="18" charset="0"/>
                <a:cs typeface="Times New Roman" panose="02020603050405020304" pitchFamily="18" charset="0"/>
              </a:rPr>
              <a:t>the reconstructed picture, shown by Figure (c), would be identical to the original grayscale image.</a:t>
            </a:r>
            <a:r>
              <a:rPr lang="en-US" dirty="0">
                <a:solidFill>
                  <a:schemeClr val="tx1"/>
                </a:solidFill>
                <a:latin typeface="Times New Roman" panose="02020603050405020304" pitchFamily="18" charset="0"/>
                <a:cs typeface="Times New Roman" panose="02020603050405020304" pitchFamily="18" charset="0"/>
              </a:rPr>
              <a:t> [7]</a:t>
            </a:r>
            <a:endParaRPr lang="en-PH"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568036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2593</TotalTime>
  <Words>2185</Words>
  <Application>Microsoft Office PowerPoint</Application>
  <PresentationFormat>Widescreen</PresentationFormat>
  <Paragraphs>77</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 Black</vt:lpstr>
      <vt:lpstr>Calibri Light</vt:lpstr>
      <vt:lpstr>mama</vt:lpstr>
      <vt:lpstr>Calibri</vt:lpstr>
      <vt:lpstr>Subway</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Rejean Sepuntos</dc:creator>
  <cp:lastModifiedBy>chrmntolledo@gmail.com</cp:lastModifiedBy>
  <cp:revision>40</cp:revision>
  <dcterms:created xsi:type="dcterms:W3CDTF">2021-02-01T06:04:29Z</dcterms:created>
  <dcterms:modified xsi:type="dcterms:W3CDTF">2023-05-12T15:56:24Z</dcterms:modified>
</cp:coreProperties>
</file>

<file path=docProps/thumbnail.jpeg>
</file>